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 id="2147483828" r:id="rId5"/>
  </p:sldMasterIdLst>
  <p:notesMasterIdLst>
    <p:notesMasterId r:id="rId14"/>
  </p:notesMasterIdLst>
  <p:handoutMasterIdLst>
    <p:handoutMasterId r:id="rId15"/>
  </p:handoutMasterIdLst>
  <p:sldIdLst>
    <p:sldId id="516" r:id="rId6"/>
    <p:sldId id="517" r:id="rId7"/>
    <p:sldId id="790" r:id="rId8"/>
    <p:sldId id="5155" r:id="rId9"/>
    <p:sldId id="5889" r:id="rId10"/>
    <p:sldId id="5156" r:id="rId11"/>
    <p:sldId id="5160" r:id="rId12"/>
    <p:sldId id="510" r:id="rId13"/>
  </p:sldIdLst>
  <p:sldSz cx="12192000" cy="6858000"/>
  <p:notesSz cx="6797675" cy="9926638"/>
  <p:custDataLst>
    <p:tags r:id="rId1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5" userDrawn="1">
          <p15:clr>
            <a:srgbClr val="A4A3A4"/>
          </p15:clr>
        </p15:guide>
        <p15:guide id="2" pos="279"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a:srgbClr val="FF99FF"/>
    <a:srgbClr val="B80000"/>
    <a:srgbClr val="E5E9EC"/>
    <a:srgbClr val="F2DE37"/>
    <a:srgbClr val="C30B17"/>
    <a:srgbClr val="FF9900"/>
    <a:srgbClr val="EF0000"/>
    <a:srgbClr val="D1D7DA"/>
    <a:srgbClr val="9DA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napToObjects="1" showGuides="1">
      <p:cViewPr varScale="1">
        <p:scale>
          <a:sx n="107" d="100"/>
          <a:sy n="107" d="100"/>
        </p:scale>
        <p:origin x="78" y="252"/>
      </p:cViewPr>
      <p:guideLst>
        <p:guide orient="horz" pos="845"/>
        <p:guide pos="279"/>
      </p:guideLst>
    </p:cSldViewPr>
  </p:slideViewPr>
  <p:notesTextViewPr>
    <p:cViewPr>
      <p:scale>
        <a:sx n="3" d="2"/>
        <a:sy n="3" d="2"/>
      </p:scale>
      <p:origin x="0" y="0"/>
    </p:cViewPr>
  </p:notesTextViewPr>
  <p:sorterViewPr>
    <p:cViewPr>
      <p:scale>
        <a:sx n="150" d="100"/>
        <a:sy n="150" d="100"/>
      </p:scale>
      <p:origin x="0" y="0"/>
    </p:cViewPr>
  </p:sorterViewPr>
  <p:notesViewPr>
    <p:cSldViewPr snapToGrid="0"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20.08.2024</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20.08.2024</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56BA-75EC-91D6-90A8-A09781E38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D1105-B93C-7723-508D-AA98FFFE7A47}"/>
              </a:ext>
            </a:extLst>
          </p:cNvPr>
          <p:cNvSpPr>
            <a:spLocks noGrp="1" noRot="1" noChangeAspect="1"/>
          </p:cNvSpPr>
          <p:nvPr>
            <p:ph type="sldImg"/>
          </p:nvPr>
        </p:nvSpPr>
        <p:spPr>
          <a:xfrm>
            <a:off x="0" y="0"/>
            <a:ext cx="6796088" cy="3822700"/>
          </a:xfrm>
        </p:spPr>
      </p:sp>
      <p:sp>
        <p:nvSpPr>
          <p:cNvPr id="3" name="Notes Placeholder 2">
            <a:extLst>
              <a:ext uri="{FF2B5EF4-FFF2-40B4-BE49-F238E27FC236}">
                <a16:creationId xmlns:a16="http://schemas.microsoft.com/office/drawing/2014/main" id="{9A71C94C-77B5-645C-19C8-1856482050CA}"/>
              </a:ext>
            </a:extLst>
          </p:cNvPr>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Analytics Logger is a simple to use, flexible and cost-effective data acquisition solution</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Acquisition should be comprehensive and scalable, but also straight-forward</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you’d expect, all setup and configuration is handled from within Visual Studio</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Simply select the PLC symbols you’d like to log, and choose a basic data storage scheme</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ring buffer or log indefinitely</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Tool estimates size of output data</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Supports logging to a local binary file, or to a remote target using MQTT</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Analytics Storage Provider can aggregate multiple sources into one data store</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Storage Provider updates* – more refined data retention policies (hot, warm, cold storage)</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High resolution hot</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Processed to lower resolution but longer lasting warm</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Processed yet again to lower resolution, longest lasting cold</a:t>
            </a:r>
          </a:p>
        </p:txBody>
      </p:sp>
      <p:sp>
        <p:nvSpPr>
          <p:cNvPr id="4" name="Slide Number Placeholder 3">
            <a:extLst>
              <a:ext uri="{FF2B5EF4-FFF2-40B4-BE49-F238E27FC236}">
                <a16:creationId xmlns:a16="http://schemas.microsoft.com/office/drawing/2014/main" id="{6349C754-2470-844D-3AC5-6AB96B6EEF70}"/>
              </a:ext>
            </a:extLst>
          </p:cNvPr>
          <p:cNvSpPr>
            <a:spLocks noGrp="1"/>
          </p:cNvSpPr>
          <p:nvPr>
            <p:ph type="sldNum" sz="quarter" idx="5"/>
          </p:nvPr>
        </p:nvSpPr>
        <p:spPr/>
        <p:txBody>
          <a:bodyPr/>
          <a:lstStyle/>
          <a:p>
            <a:fld id="{B280112D-8454-448C-8A04-1F3237E367D5}" type="slidenum">
              <a:rPr lang="de-DE" smtClean="0"/>
              <a:pPr/>
              <a:t>4</a:t>
            </a:fld>
            <a:endParaRPr lang="de-DE" dirty="0"/>
          </a:p>
        </p:txBody>
      </p:sp>
      <p:sp>
        <p:nvSpPr>
          <p:cNvPr id="5" name="Date Placeholder 4">
            <a:extLst>
              <a:ext uri="{FF2B5EF4-FFF2-40B4-BE49-F238E27FC236}">
                <a16:creationId xmlns:a16="http://schemas.microsoft.com/office/drawing/2014/main" id="{1C8CC7DF-709D-2F07-9072-A4EFABA6C99A}"/>
              </a:ext>
            </a:extLst>
          </p:cNvPr>
          <p:cNvSpPr>
            <a:spLocks noGrp="1"/>
          </p:cNvSpPr>
          <p:nvPr>
            <p:ph type="dt" idx="1"/>
          </p:nvPr>
        </p:nvSpPr>
        <p:spPr/>
        <p:txBody>
          <a:bodyPr/>
          <a:lstStyle/>
          <a:p>
            <a:fld id="{2580E220-EDF6-4D26-8ABA-677BA55902A8}" type="datetime1">
              <a:rPr lang="de-DE" smtClean="0"/>
              <a:pPr/>
              <a:t>20.08.2024</a:t>
            </a:fld>
            <a:endParaRPr lang="de-DE"/>
          </a:p>
        </p:txBody>
      </p:sp>
      <p:sp>
        <p:nvSpPr>
          <p:cNvPr id="6" name="Footer Placeholder 5">
            <a:extLst>
              <a:ext uri="{FF2B5EF4-FFF2-40B4-BE49-F238E27FC236}">
                <a16:creationId xmlns:a16="http://schemas.microsoft.com/office/drawing/2014/main" id="{4B8B9975-5AC2-B287-9E4C-F6A2B2FFC2F5}"/>
              </a:ext>
            </a:extLst>
          </p:cNvPr>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43828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56BA-75EC-91D6-90A8-A09781E38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D1105-B93C-7723-508D-AA98FFFE7A47}"/>
              </a:ext>
            </a:extLst>
          </p:cNvPr>
          <p:cNvSpPr>
            <a:spLocks noGrp="1" noRot="1" noChangeAspect="1"/>
          </p:cNvSpPr>
          <p:nvPr>
            <p:ph type="sldImg"/>
          </p:nvPr>
        </p:nvSpPr>
        <p:spPr>
          <a:xfrm>
            <a:off x="0" y="0"/>
            <a:ext cx="6796088" cy="3822700"/>
          </a:xfrm>
        </p:spPr>
      </p:sp>
      <p:sp>
        <p:nvSpPr>
          <p:cNvPr id="3" name="Notes Placeholder 2">
            <a:extLst>
              <a:ext uri="{FF2B5EF4-FFF2-40B4-BE49-F238E27FC236}">
                <a16:creationId xmlns:a16="http://schemas.microsoft.com/office/drawing/2014/main" id="{9A71C94C-77B5-645C-19C8-1856482050CA}"/>
              </a:ext>
            </a:extLst>
          </p:cNvPr>
          <p:cNvSpPr>
            <a:spLocks noGrp="1"/>
          </p:cNvSpPr>
          <p:nvPr>
            <p:ph type="body" idx="1"/>
          </p:nvPr>
        </p:nvSpPr>
        <p:spPr/>
        <p:txBody>
          <a:bodyPr/>
          <a:lstStyle/>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Proprietary binary format a turn-off for many customers</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already have analysis or visualization solutions; just need the logging</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remember that our Analytics solution is</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just a logger</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just high-level analysis (like overall equipment effectiveness)</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It’s that, plus…</a:t>
            </a:r>
          </a:p>
        </p:txBody>
      </p:sp>
      <p:sp>
        <p:nvSpPr>
          <p:cNvPr id="4" name="Slide Number Placeholder 3">
            <a:extLst>
              <a:ext uri="{FF2B5EF4-FFF2-40B4-BE49-F238E27FC236}">
                <a16:creationId xmlns:a16="http://schemas.microsoft.com/office/drawing/2014/main" id="{6349C754-2470-844D-3AC5-6AB96B6EEF70}"/>
              </a:ext>
            </a:extLst>
          </p:cNvPr>
          <p:cNvSpPr>
            <a:spLocks noGrp="1"/>
          </p:cNvSpPr>
          <p:nvPr>
            <p:ph type="sldNum" sz="quarter" idx="5"/>
          </p:nvPr>
        </p:nvSpPr>
        <p:spPr/>
        <p:txBody>
          <a:bodyPr/>
          <a:lstStyle/>
          <a:p>
            <a:fld id="{B280112D-8454-448C-8A04-1F3237E367D5}" type="slidenum">
              <a:rPr lang="de-DE" smtClean="0"/>
              <a:pPr/>
              <a:t>5</a:t>
            </a:fld>
            <a:endParaRPr lang="de-DE" dirty="0"/>
          </a:p>
        </p:txBody>
      </p:sp>
      <p:sp>
        <p:nvSpPr>
          <p:cNvPr id="5" name="Date Placeholder 4">
            <a:extLst>
              <a:ext uri="{FF2B5EF4-FFF2-40B4-BE49-F238E27FC236}">
                <a16:creationId xmlns:a16="http://schemas.microsoft.com/office/drawing/2014/main" id="{1C8CC7DF-709D-2F07-9072-A4EFABA6C99A}"/>
              </a:ext>
            </a:extLst>
          </p:cNvPr>
          <p:cNvSpPr>
            <a:spLocks noGrp="1"/>
          </p:cNvSpPr>
          <p:nvPr>
            <p:ph type="dt" idx="1"/>
          </p:nvPr>
        </p:nvSpPr>
        <p:spPr/>
        <p:txBody>
          <a:bodyPr/>
          <a:lstStyle/>
          <a:p>
            <a:fld id="{2580E220-EDF6-4D26-8ABA-677BA55902A8}" type="datetime1">
              <a:rPr lang="de-DE" smtClean="0"/>
              <a:pPr/>
              <a:t>20.08.2024</a:t>
            </a:fld>
            <a:endParaRPr lang="de-DE"/>
          </a:p>
        </p:txBody>
      </p:sp>
      <p:sp>
        <p:nvSpPr>
          <p:cNvPr id="6" name="Footer Placeholder 5">
            <a:extLst>
              <a:ext uri="{FF2B5EF4-FFF2-40B4-BE49-F238E27FC236}">
                <a16:creationId xmlns:a16="http://schemas.microsoft.com/office/drawing/2014/main" id="{4B8B9975-5AC2-B287-9E4C-F6A2B2FFC2F5}"/>
              </a:ext>
            </a:extLst>
          </p:cNvPr>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1343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55E66-F10F-C69D-A8D0-97E249F36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C35C5-4250-D825-3A26-0667476C31D2}"/>
              </a:ext>
            </a:extLst>
          </p:cNvPr>
          <p:cNvSpPr>
            <a:spLocks noGrp="1" noRot="1" noChangeAspect="1"/>
          </p:cNvSpPr>
          <p:nvPr>
            <p:ph type="sldImg"/>
          </p:nvPr>
        </p:nvSpPr>
        <p:spPr>
          <a:xfrm>
            <a:off x="0" y="0"/>
            <a:ext cx="6796088" cy="3822700"/>
          </a:xfrm>
        </p:spPr>
      </p:sp>
      <p:sp>
        <p:nvSpPr>
          <p:cNvPr id="3" name="Notes Placeholder 2">
            <a:extLst>
              <a:ext uri="{FF2B5EF4-FFF2-40B4-BE49-F238E27FC236}">
                <a16:creationId xmlns:a16="http://schemas.microsoft.com/office/drawing/2014/main" id="{AE491F78-1DBB-11C6-21F7-5DDC3E86FEFF}"/>
              </a:ext>
            </a:extLst>
          </p:cNvPr>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Large library of drag &amp; drop algorithms for analysis</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Post-processing our real-time or historical data via no-code drag &amp; drop algorithms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Algorithms can be chained together, combined and parameterized into templates</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Modularize analysis functions, similar to using FBs, AOIs in the PLC</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that’s not enough, you can implement your own analysis code via custom algorithm development in C++</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Scope can be used on the output from the algorithms</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Trend the results alongside the raw inputs</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PLC and dashboard code generation:</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Analytics project can be published to a standalone runtime that performs the analyses 24/7 in its own PLC runtime</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runtime also hosts a web-based dashboard</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869F3F1C-64E1-B8B8-B16C-DEF7DDED264D}"/>
              </a:ext>
            </a:extLst>
          </p:cNvPr>
          <p:cNvSpPr>
            <a:spLocks noGrp="1"/>
          </p:cNvSpPr>
          <p:nvPr>
            <p:ph type="sldNum" sz="quarter" idx="5"/>
          </p:nvPr>
        </p:nvSpPr>
        <p:spPr/>
        <p:txBody>
          <a:bodyPr/>
          <a:lstStyle/>
          <a:p>
            <a:fld id="{B280112D-8454-448C-8A04-1F3237E367D5}" type="slidenum">
              <a:rPr lang="de-DE" smtClean="0"/>
              <a:pPr/>
              <a:t>6</a:t>
            </a:fld>
            <a:endParaRPr lang="de-DE" dirty="0"/>
          </a:p>
        </p:txBody>
      </p:sp>
      <p:sp>
        <p:nvSpPr>
          <p:cNvPr id="5" name="Date Placeholder 4">
            <a:extLst>
              <a:ext uri="{FF2B5EF4-FFF2-40B4-BE49-F238E27FC236}">
                <a16:creationId xmlns:a16="http://schemas.microsoft.com/office/drawing/2014/main" id="{9920D18F-58E3-E3F8-A1E0-539D4E2FBE9E}"/>
              </a:ext>
            </a:extLst>
          </p:cNvPr>
          <p:cNvSpPr>
            <a:spLocks noGrp="1"/>
          </p:cNvSpPr>
          <p:nvPr>
            <p:ph type="dt" idx="1"/>
          </p:nvPr>
        </p:nvSpPr>
        <p:spPr/>
        <p:txBody>
          <a:bodyPr/>
          <a:lstStyle/>
          <a:p>
            <a:fld id="{2580E220-EDF6-4D26-8ABA-677BA55902A8}" type="datetime1">
              <a:rPr lang="de-DE" smtClean="0"/>
              <a:pPr/>
              <a:t>20.08.2024</a:t>
            </a:fld>
            <a:endParaRPr lang="de-DE"/>
          </a:p>
        </p:txBody>
      </p:sp>
      <p:sp>
        <p:nvSpPr>
          <p:cNvPr id="6" name="Footer Placeholder 5">
            <a:extLst>
              <a:ext uri="{FF2B5EF4-FFF2-40B4-BE49-F238E27FC236}">
                <a16:creationId xmlns:a16="http://schemas.microsoft.com/office/drawing/2014/main" id="{D7A49645-DF90-D434-B9FF-97595C70B8D1}"/>
              </a:ext>
            </a:extLst>
          </p:cNvPr>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22555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C3A31-FA10-38F0-2AC6-B99B9B469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B39CB-AF7A-EFE7-161C-8FE30D3C23AD}"/>
              </a:ext>
            </a:extLst>
          </p:cNvPr>
          <p:cNvSpPr>
            <a:spLocks noGrp="1" noRot="1" noChangeAspect="1"/>
          </p:cNvSpPr>
          <p:nvPr>
            <p:ph type="sldImg"/>
          </p:nvPr>
        </p:nvSpPr>
        <p:spPr>
          <a:xfrm>
            <a:off x="0" y="0"/>
            <a:ext cx="6796088" cy="3822700"/>
          </a:xfrm>
        </p:spPr>
      </p:sp>
      <p:sp>
        <p:nvSpPr>
          <p:cNvPr id="3" name="Notes Placeholder 2">
            <a:extLst>
              <a:ext uri="{FF2B5EF4-FFF2-40B4-BE49-F238E27FC236}">
                <a16:creationId xmlns:a16="http://schemas.microsoft.com/office/drawing/2014/main" id="{3386158B-FC8A-F8A1-2D4D-7E7A8338B10F}"/>
              </a:ext>
            </a:extLst>
          </p:cNvPr>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 acquisition / remote connectivity</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Keep in mind we also have solutions to integrate third party controllers via all of our connectivity options</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Industrial protocol bus couplers and functions (EIP, CAN, MB, </a:t>
            </a:r>
            <a:r>
              <a:rPr lang="en-US" dirty="0" err="1"/>
              <a:t>etc</a:t>
            </a:r>
            <a:r>
              <a:rPr lang="en-US" dirty="0"/>
              <a:t>)</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IoT coupler and functions</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OPC UA</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Serialization/Deserialization methods for JSON, XML</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a:extLst>
              <a:ext uri="{FF2B5EF4-FFF2-40B4-BE49-F238E27FC236}">
                <a16:creationId xmlns:a16="http://schemas.microsoft.com/office/drawing/2014/main" id="{7EB3CD59-9B5D-EE7B-CA60-81C8BED71508}"/>
              </a:ext>
            </a:extLst>
          </p:cNvPr>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a:extLst>
              <a:ext uri="{FF2B5EF4-FFF2-40B4-BE49-F238E27FC236}">
                <a16:creationId xmlns:a16="http://schemas.microsoft.com/office/drawing/2014/main" id="{D8544678-7FA1-77F8-1CD1-7C5E00C58687}"/>
              </a:ext>
            </a:extLst>
          </p:cNvPr>
          <p:cNvSpPr>
            <a:spLocks noGrp="1"/>
          </p:cNvSpPr>
          <p:nvPr>
            <p:ph type="dt" idx="1"/>
          </p:nvPr>
        </p:nvSpPr>
        <p:spPr/>
        <p:txBody>
          <a:bodyPr/>
          <a:lstStyle/>
          <a:p>
            <a:fld id="{2580E220-EDF6-4D26-8ABA-677BA55902A8}" type="datetime1">
              <a:rPr lang="de-DE" smtClean="0"/>
              <a:pPr/>
              <a:t>20.08.2024</a:t>
            </a:fld>
            <a:endParaRPr lang="de-DE"/>
          </a:p>
        </p:txBody>
      </p:sp>
      <p:sp>
        <p:nvSpPr>
          <p:cNvPr id="6" name="Footer Placeholder 5">
            <a:extLst>
              <a:ext uri="{FF2B5EF4-FFF2-40B4-BE49-F238E27FC236}">
                <a16:creationId xmlns:a16="http://schemas.microsoft.com/office/drawing/2014/main" id="{D94E6791-7163-3892-2E99-988226C899CE}"/>
              </a:ext>
            </a:extLst>
          </p:cNvPr>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792565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8</a:t>
            </a:fld>
            <a:endParaRPr lang="de-DE" dirty="0"/>
          </a:p>
        </p:txBody>
      </p:sp>
      <p:sp>
        <p:nvSpPr>
          <p:cNvPr id="3" name="Datumsplatzhalter 2"/>
          <p:cNvSpPr>
            <a:spLocks noGrp="1"/>
          </p:cNvSpPr>
          <p:nvPr>
            <p:ph type="dt" idx="11"/>
          </p:nvPr>
        </p:nvSpPr>
        <p:spPr/>
        <p:txBody>
          <a:bodyPr/>
          <a:lstStyle/>
          <a:p>
            <a:fld id="{FF3736D8-17D8-4964-9D0F-43D0BB141962}" type="datetime1">
              <a:rPr lang="de-DE" smtClean="0"/>
              <a:pPr/>
              <a:t>20.08.2024</a:t>
            </a:fld>
            <a:endParaRPr lang="de-DE"/>
          </a:p>
        </p:txBody>
      </p:sp>
      <p:sp>
        <p:nvSpPr>
          <p:cNvPr id="4" name="Fußzeilenplatzhalter 3"/>
          <p:cNvSpPr>
            <a:spLocks noGrp="1"/>
          </p:cNvSpPr>
          <p:nvPr>
            <p:ph type="ftr" sz="quarter" idx="12"/>
          </p:nvPr>
        </p:nvSpPr>
        <p:spPr/>
        <p:txBody>
          <a:bodyPr/>
          <a:lstStyle/>
          <a:p>
            <a:r>
              <a:rPr lang="de-DE"/>
              <a:t>Text der Fußzeile</a:t>
            </a:r>
          </a:p>
        </p:txBody>
      </p:sp>
      <p:sp>
        <p:nvSpPr>
          <p:cNvPr id="17" name="Folienbildplatzhalter 16"/>
          <p:cNvSpPr>
            <a:spLocks noGrp="1" noRot="1" noChangeAspect="1"/>
          </p:cNvSpPr>
          <p:nvPr>
            <p:ph type="sldImg"/>
          </p:nvPr>
        </p:nvSpPr>
        <p:spPr>
          <a:xfrm>
            <a:off x="0" y="0"/>
            <a:ext cx="6796088" cy="3822700"/>
          </a:xfrm>
        </p:spPr>
      </p:sp>
      <p:sp>
        <p:nvSpPr>
          <p:cNvPr id="18" name="Notizenplatzhalter 17"/>
          <p:cNvSpPr>
            <a:spLocks noGrp="1"/>
          </p:cNvSpPr>
          <p:nvPr>
            <p:ph type="body" idx="1"/>
          </p:nvPr>
        </p:nvSpPr>
        <p:spPr/>
        <p:txBody>
          <a:bodyPr/>
          <a:lstStyle/>
          <a:p>
            <a:endParaRPr lang="de-DE"/>
          </a:p>
        </p:txBody>
      </p:sp>
    </p:spTree>
    <p:extLst>
      <p:ext uri="{BB962C8B-B14F-4D97-AF65-F5344CB8AC3E}">
        <p14:creationId xmlns:p14="http://schemas.microsoft.com/office/powerpoint/2010/main" val="3645215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4" name="Grafik 2">
            <a:extLst>
              <a:ext uri="{FF2B5EF4-FFF2-40B4-BE49-F238E27FC236}">
                <a16:creationId xmlns:a16="http://schemas.microsoft.com/office/drawing/2014/main" id="{8E136453-67A0-4EB0-B37B-2CDE374782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333761344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24595558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7524" y="0"/>
            <a:ext cx="6094476" cy="6858000"/>
          </a:xfrm>
          <a:prstGeom prst="rect">
            <a:avLst/>
          </a:prstGeom>
        </p:spPr>
      </p:pic>
      <p:pic>
        <p:nvPicPr>
          <p:cNvPr id="8" name="Grafik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3516" y="602129"/>
            <a:ext cx="1781712" cy="485547"/>
          </a:xfrm>
          <a:prstGeom prst="rect">
            <a:avLst/>
          </a:prstGeom>
        </p:spPr>
      </p:pic>
    </p:spTree>
    <p:extLst>
      <p:ext uri="{BB962C8B-B14F-4D97-AF65-F5344CB8AC3E}">
        <p14:creationId xmlns:p14="http://schemas.microsoft.com/office/powerpoint/2010/main" val="182192945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250982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3525220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15096395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9631947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63295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6732078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360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4691063"/>
            <a:ext cx="3048000" cy="216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4691063"/>
            <a:ext cx="3048000" cy="216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2818401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4321413"/>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2021982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24819361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234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27683645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43953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9665645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6089171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12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1034998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9667"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5932"/>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9667" y="3975932"/>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1026415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16033965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094542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4:3 </a:t>
            </a:r>
            <a:r>
              <a:rPr lang="de-DE" dirty="0" err="1"/>
              <a:t>format</a:t>
            </a:r>
            <a:endParaRPr lang="de-DE" dirty="0"/>
          </a:p>
        </p:txBody>
      </p:sp>
    </p:spTree>
    <p:extLst>
      <p:ext uri="{BB962C8B-B14F-4D97-AF65-F5344CB8AC3E}">
        <p14:creationId xmlns:p14="http://schemas.microsoft.com/office/powerpoint/2010/main" val="3231854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4939358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2553245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 TwinCAT®, EtherCAT®, EtherCAT P®, Safety over EtherCAT®, </a:t>
            </a:r>
            <a:r>
              <a:rPr lang="en-US" altLang="de-DE" dirty="0" err="1"/>
              <a:t>TwinSAFE</a:t>
            </a:r>
            <a:r>
              <a:rPr lang="en-US" altLang="de-DE" dirty="0"/>
              <a:t>®, XFC® and XTS®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de-DE" dirty="0" err="1"/>
              <a:t>Contact</a:t>
            </a:r>
            <a:endParaRPr lang="de-DE" dirty="0"/>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714955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236563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40832501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5124">
          <p15:clr>
            <a:srgbClr val="F26B43"/>
          </p15:clr>
        </p15:guide>
        <p15:guide id="3" pos="6396">
          <p15:clr>
            <a:srgbClr val="F26B43"/>
          </p15:clr>
        </p15:guide>
        <p15:guide id="4" pos="2556">
          <p15:clr>
            <a:srgbClr val="F26B43"/>
          </p15:clr>
        </p15:guide>
        <p15:guide id="5" pos="1284">
          <p15:clr>
            <a:srgbClr val="F26B43"/>
          </p15:clr>
        </p15:guide>
        <p15:guide id="6" orient="horz" pos="686">
          <p15:clr>
            <a:srgbClr val="F26B43"/>
          </p15:clr>
        </p15:guide>
        <p15:guide id="7" orient="horz" pos="1593">
          <p15:clr>
            <a:srgbClr val="F26B43"/>
          </p15:clr>
        </p15:guide>
        <p15:guide id="8" orient="horz" pos="2500">
          <p15:clr>
            <a:srgbClr val="F26B43"/>
          </p15:clr>
        </p15:guide>
        <p15:guide id="9" orient="horz" pos="340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p:cNvPicPr>
            <a:picLocks noChangeAspect="1"/>
          </p:cNvPicPr>
          <p:nvPr/>
        </p:nvPicPr>
        <p:blipFill rotWithShape="1">
          <a:blip r:embed="rId2">
            <a:extLst>
              <a:ext uri="{28A0092B-C50C-407E-A947-70E740481C1C}">
                <a14:useLocalDpi xmlns:a14="http://schemas.microsoft.com/office/drawing/2010/main" val="0"/>
              </a:ext>
            </a:extLst>
          </a:blip>
          <a:srcRect t="10393" b="7200"/>
          <a:stretch/>
        </p:blipFill>
        <p:spPr>
          <a:xfrm>
            <a:off x="-8400" y="1065864"/>
            <a:ext cx="12200400" cy="6021252"/>
          </a:xfrm>
          <a:prstGeom prst="rect">
            <a:avLst/>
          </a:prstGeom>
        </p:spPr>
      </p:pic>
      <p:sp>
        <p:nvSpPr>
          <p:cNvPr id="21" name="Titel 1"/>
          <p:cNvSpPr>
            <a:spLocks noGrp="1"/>
          </p:cNvSpPr>
          <p:nvPr>
            <p:ph type="title"/>
          </p:nvPr>
        </p:nvSpPr>
        <p:spPr>
          <a:xfrm>
            <a:off x="-1" y="173788"/>
            <a:ext cx="10137600" cy="906366"/>
          </a:xfrm>
        </p:spPr>
        <p:txBody>
          <a:bodyPr/>
          <a:lstStyle/>
          <a:p>
            <a:r>
              <a:rPr lang="de-DE" sz="1800" b="0" dirty="0"/>
              <a:t>Engineering Meeting 2024</a:t>
            </a:r>
            <a:br>
              <a:rPr lang="de-DE" sz="2000" b="0" dirty="0"/>
            </a:br>
            <a:r>
              <a:rPr lang="de-DE" dirty="0"/>
              <a:t>TwinCAT 3 Analytics</a:t>
            </a:r>
          </a:p>
        </p:txBody>
      </p:sp>
      <p:sp>
        <p:nvSpPr>
          <p:cNvPr id="2" name="Textplatzhalter 1">
            <a:extLst>
              <a:ext uri="{FF2B5EF4-FFF2-40B4-BE49-F238E27FC236}">
                <a16:creationId xmlns:a16="http://schemas.microsoft.com/office/drawing/2014/main" id="{4CBEFA35-3A26-FC92-2F46-1E5CD0F9F130}"/>
              </a:ext>
            </a:extLst>
          </p:cNvPr>
          <p:cNvSpPr txBox="1">
            <a:spLocks/>
          </p:cNvSpPr>
          <p:nvPr/>
        </p:nvSpPr>
        <p:spPr bwMode="gray">
          <a:xfrm>
            <a:off x="-142474" y="5973427"/>
            <a:ext cx="5211273" cy="977631"/>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lang="en-US" sz="2200" kern="1200" baseline="0" noProof="0" dirty="0" smtClean="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buNone/>
            </a:pPr>
            <a:r>
              <a:rPr lang="en-US" sz="1800" dirty="0">
                <a:solidFill>
                  <a:schemeClr val="bg1"/>
                </a:solidFill>
              </a:rPr>
              <a:t>Presenter: Alyssa Hiedeman</a:t>
            </a:r>
          </a:p>
          <a:p>
            <a:pPr marL="0" indent="0">
              <a:buNone/>
            </a:pPr>
            <a:r>
              <a:rPr lang="en-US" sz="1600" dirty="0">
                <a:solidFill>
                  <a:schemeClr val="bg1"/>
                </a:solidFill>
              </a:rPr>
              <a:t>PM: Brandon Stiffler</a:t>
            </a:r>
          </a:p>
        </p:txBody>
      </p:sp>
    </p:spTree>
    <p:extLst>
      <p:ext uri="{BB962C8B-B14F-4D97-AF65-F5344CB8AC3E}">
        <p14:creationId xmlns:p14="http://schemas.microsoft.com/office/powerpoint/2010/main" val="395618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67114" y="1928091"/>
            <a:ext cx="5860921" cy="2903958"/>
          </a:xfrm>
        </p:spPr>
        <p:txBody>
          <a:bodyPr/>
          <a:lstStyle/>
          <a:p>
            <a:r>
              <a:rPr lang="en-US" sz="1600" dirty="0"/>
              <a:t>High resolution, real-time data acquisition</a:t>
            </a:r>
          </a:p>
          <a:p>
            <a:r>
              <a:rPr lang="en-US" sz="1600" dirty="0"/>
              <a:t>Distributed connectivity and data storage architecture</a:t>
            </a:r>
          </a:p>
          <a:p>
            <a:r>
              <a:rPr lang="en-US" sz="1600" dirty="0"/>
              <a:t>Extensive library of no-code analysis algorithms</a:t>
            </a:r>
          </a:p>
          <a:p>
            <a:pPr lvl="1"/>
            <a:r>
              <a:rPr lang="en-US" sz="1600" dirty="0"/>
              <a:t>Drag &amp; drop interface</a:t>
            </a:r>
          </a:p>
          <a:p>
            <a:pPr lvl="1"/>
            <a:r>
              <a:rPr lang="en-US" sz="1600" dirty="0"/>
              <a:t>Scope integration</a:t>
            </a:r>
          </a:p>
          <a:p>
            <a:r>
              <a:rPr lang="en-US" sz="1600" dirty="0"/>
              <a:t>Exportable runtimes for 24/7 analysis</a:t>
            </a:r>
          </a:p>
          <a:p>
            <a:pPr lvl="1"/>
            <a:r>
              <a:rPr lang="en-US" sz="1600" dirty="0"/>
              <a:t>PLC code generation</a:t>
            </a:r>
          </a:p>
          <a:p>
            <a:pPr lvl="1"/>
            <a:r>
              <a:rPr lang="en-US" sz="1600" dirty="0"/>
              <a:t>HMI dashboard generation</a:t>
            </a:r>
          </a:p>
        </p:txBody>
      </p:sp>
      <p:sp>
        <p:nvSpPr>
          <p:cNvPr id="4" name="Titel 1"/>
          <p:cNvSpPr>
            <a:spLocks noGrp="1"/>
          </p:cNvSpPr>
          <p:nvPr>
            <p:ph type="title"/>
          </p:nvPr>
        </p:nvSpPr>
        <p:spPr>
          <a:xfrm>
            <a:off x="-1" y="173788"/>
            <a:ext cx="10137600" cy="906366"/>
          </a:xfrm>
        </p:spPr>
        <p:txBody>
          <a:bodyPr/>
          <a:lstStyle/>
          <a:p>
            <a:r>
              <a:rPr lang="de-DE" sz="1800" b="0" dirty="0"/>
              <a:t>TwinCAT 3 | Analytics</a:t>
            </a:r>
            <a:br>
              <a:rPr lang="de-DE" sz="2000" b="0" dirty="0"/>
            </a:br>
            <a:r>
              <a:rPr lang="de-DE" dirty="0"/>
              <a:t>Story</a:t>
            </a:r>
          </a:p>
        </p:txBody>
      </p:sp>
      <p:sp>
        <p:nvSpPr>
          <p:cNvPr id="6" name="Rectangle 5">
            <a:extLst>
              <a:ext uri="{FF2B5EF4-FFF2-40B4-BE49-F238E27FC236}">
                <a16:creationId xmlns:a16="http://schemas.microsoft.com/office/drawing/2014/main" id="{8E5F3E13-9AE4-5C60-341F-2EF50279D6EB}"/>
              </a:ext>
            </a:extLst>
          </p:cNvPr>
          <p:cNvSpPr/>
          <p:nvPr/>
        </p:nvSpPr>
        <p:spPr>
          <a:xfrm>
            <a:off x="6096000" y="4377008"/>
            <a:ext cx="2136003" cy="523220"/>
          </a:xfrm>
          <a:prstGeom prst="rect">
            <a:avLst/>
          </a:prstGeom>
          <a:noFill/>
        </p:spPr>
        <p:txBody>
          <a:bodyPr wrap="square" lIns="91440" tIns="45720" rIns="91440" bIns="45720">
            <a:spAutoFit/>
          </a:bodyPr>
          <a:lstStyle/>
          <a:p>
            <a:r>
              <a:rPr lang="en-US" sz="2800" dirty="0">
                <a:solidFill>
                  <a:schemeClr val="bg1">
                    <a:lumMod val="65000"/>
                  </a:schemeClr>
                </a:solidFill>
              </a:rPr>
              <a:t>Diagnostics</a:t>
            </a:r>
          </a:p>
        </p:txBody>
      </p:sp>
      <p:sp>
        <p:nvSpPr>
          <p:cNvPr id="8" name="Rectangle 7">
            <a:extLst>
              <a:ext uri="{FF2B5EF4-FFF2-40B4-BE49-F238E27FC236}">
                <a16:creationId xmlns:a16="http://schemas.microsoft.com/office/drawing/2014/main" id="{21E0DB26-5E2E-0724-7DF8-B2A7FE2B7E38}"/>
              </a:ext>
            </a:extLst>
          </p:cNvPr>
          <p:cNvSpPr/>
          <p:nvPr/>
        </p:nvSpPr>
        <p:spPr>
          <a:xfrm>
            <a:off x="8733033" y="5672711"/>
            <a:ext cx="2015177" cy="461665"/>
          </a:xfrm>
          <a:prstGeom prst="rect">
            <a:avLst/>
          </a:prstGeom>
          <a:noFill/>
        </p:spPr>
        <p:txBody>
          <a:bodyPr wrap="square" lIns="91440" tIns="45720" rIns="91440" bIns="45720">
            <a:spAutoFit/>
          </a:bodyPr>
          <a:lstStyle/>
          <a:p>
            <a:r>
              <a:rPr lang="en-US" sz="2400" dirty="0">
                <a:solidFill>
                  <a:schemeClr val="bg1">
                    <a:lumMod val="65000"/>
                  </a:schemeClr>
                </a:solidFill>
              </a:rPr>
              <a:t>Performance</a:t>
            </a:r>
          </a:p>
        </p:txBody>
      </p:sp>
      <p:sp>
        <p:nvSpPr>
          <p:cNvPr id="9" name="Rectangle 8">
            <a:extLst>
              <a:ext uri="{FF2B5EF4-FFF2-40B4-BE49-F238E27FC236}">
                <a16:creationId xmlns:a16="http://schemas.microsoft.com/office/drawing/2014/main" id="{440CE887-A828-0256-C8DD-F00020B78436}"/>
              </a:ext>
            </a:extLst>
          </p:cNvPr>
          <p:cNvSpPr/>
          <p:nvPr/>
        </p:nvSpPr>
        <p:spPr>
          <a:xfrm>
            <a:off x="10548287" y="5605655"/>
            <a:ext cx="1488673" cy="400110"/>
          </a:xfrm>
          <a:prstGeom prst="rect">
            <a:avLst/>
          </a:prstGeom>
          <a:noFill/>
        </p:spPr>
        <p:txBody>
          <a:bodyPr wrap="square" lIns="91440" tIns="45720" rIns="91440" bIns="45720">
            <a:spAutoFit/>
          </a:bodyPr>
          <a:lstStyle/>
          <a:p>
            <a:r>
              <a:rPr lang="en-US" sz="2000" dirty="0">
                <a:solidFill>
                  <a:schemeClr val="bg1">
                    <a:lumMod val="65000"/>
                  </a:schemeClr>
                </a:solidFill>
              </a:rPr>
              <a:t>Cycle Time</a:t>
            </a:r>
          </a:p>
        </p:txBody>
      </p:sp>
      <p:sp>
        <p:nvSpPr>
          <p:cNvPr id="10" name="Rectangle 9">
            <a:extLst>
              <a:ext uri="{FF2B5EF4-FFF2-40B4-BE49-F238E27FC236}">
                <a16:creationId xmlns:a16="http://schemas.microsoft.com/office/drawing/2014/main" id="{9E8706D5-5163-4349-16BC-618142B70C48}"/>
              </a:ext>
            </a:extLst>
          </p:cNvPr>
          <p:cNvSpPr/>
          <p:nvPr/>
        </p:nvSpPr>
        <p:spPr>
          <a:xfrm>
            <a:off x="6257077" y="5332438"/>
            <a:ext cx="3057533" cy="430887"/>
          </a:xfrm>
          <a:prstGeom prst="rect">
            <a:avLst/>
          </a:prstGeom>
          <a:noFill/>
        </p:spPr>
        <p:txBody>
          <a:bodyPr wrap="square" lIns="91440" tIns="45720" rIns="91440" bIns="45720">
            <a:spAutoFit/>
          </a:bodyPr>
          <a:lstStyle/>
          <a:p>
            <a:r>
              <a:rPr lang="en-US" sz="2200" dirty="0">
                <a:solidFill>
                  <a:schemeClr val="bg1">
                    <a:lumMod val="65000"/>
                  </a:schemeClr>
                </a:solidFill>
              </a:rPr>
              <a:t>Process Improvements</a:t>
            </a:r>
          </a:p>
        </p:txBody>
      </p:sp>
      <p:sp>
        <p:nvSpPr>
          <p:cNvPr id="11" name="Rectangle 10">
            <a:extLst>
              <a:ext uri="{FF2B5EF4-FFF2-40B4-BE49-F238E27FC236}">
                <a16:creationId xmlns:a16="http://schemas.microsoft.com/office/drawing/2014/main" id="{46B2E534-4803-AFAB-CF37-A14A59EA75C9}"/>
              </a:ext>
            </a:extLst>
          </p:cNvPr>
          <p:cNvSpPr/>
          <p:nvPr/>
        </p:nvSpPr>
        <p:spPr>
          <a:xfrm>
            <a:off x="8322223" y="4922799"/>
            <a:ext cx="2064477" cy="461665"/>
          </a:xfrm>
          <a:prstGeom prst="rect">
            <a:avLst/>
          </a:prstGeom>
          <a:noFill/>
        </p:spPr>
        <p:txBody>
          <a:bodyPr wrap="square" lIns="91440" tIns="45720" rIns="91440" bIns="45720">
            <a:spAutoFit/>
          </a:bodyPr>
          <a:lstStyle/>
          <a:p>
            <a:r>
              <a:rPr lang="en-US" sz="2400" dirty="0">
                <a:solidFill>
                  <a:schemeClr val="bg1">
                    <a:lumMod val="65000"/>
                  </a:schemeClr>
                </a:solidFill>
              </a:rPr>
              <a:t>Optimization</a:t>
            </a:r>
          </a:p>
        </p:txBody>
      </p:sp>
      <p:sp>
        <p:nvSpPr>
          <p:cNvPr id="12" name="Rectangle 11">
            <a:extLst>
              <a:ext uri="{FF2B5EF4-FFF2-40B4-BE49-F238E27FC236}">
                <a16:creationId xmlns:a16="http://schemas.microsoft.com/office/drawing/2014/main" id="{BB8F84C7-990F-4714-6E17-C8F7B43B3DDB}"/>
              </a:ext>
            </a:extLst>
          </p:cNvPr>
          <p:cNvSpPr/>
          <p:nvPr/>
        </p:nvSpPr>
        <p:spPr>
          <a:xfrm>
            <a:off x="6527349" y="4914337"/>
            <a:ext cx="1704654" cy="400110"/>
          </a:xfrm>
          <a:prstGeom prst="rect">
            <a:avLst/>
          </a:prstGeom>
          <a:noFill/>
        </p:spPr>
        <p:txBody>
          <a:bodyPr wrap="square" lIns="91440" tIns="45720" rIns="91440" bIns="45720">
            <a:spAutoFit/>
          </a:bodyPr>
          <a:lstStyle/>
          <a:p>
            <a:r>
              <a:rPr lang="en-US" sz="2000" dirty="0">
                <a:solidFill>
                  <a:schemeClr val="bg1">
                    <a:lumMod val="65000"/>
                  </a:schemeClr>
                </a:solidFill>
              </a:rPr>
              <a:t>Data Logging</a:t>
            </a:r>
          </a:p>
        </p:txBody>
      </p:sp>
      <p:sp>
        <p:nvSpPr>
          <p:cNvPr id="13" name="Rectangle 12">
            <a:extLst>
              <a:ext uri="{FF2B5EF4-FFF2-40B4-BE49-F238E27FC236}">
                <a16:creationId xmlns:a16="http://schemas.microsoft.com/office/drawing/2014/main" id="{F7560CD0-60EE-7A0C-E17D-660EB5F76CE3}"/>
              </a:ext>
            </a:extLst>
          </p:cNvPr>
          <p:cNvSpPr/>
          <p:nvPr/>
        </p:nvSpPr>
        <p:spPr>
          <a:xfrm>
            <a:off x="10007031" y="4366853"/>
            <a:ext cx="2064477" cy="400110"/>
          </a:xfrm>
          <a:prstGeom prst="rect">
            <a:avLst/>
          </a:prstGeom>
          <a:noFill/>
        </p:spPr>
        <p:txBody>
          <a:bodyPr wrap="square" lIns="91440" tIns="45720" rIns="91440" bIns="45720">
            <a:spAutoFit/>
          </a:bodyPr>
          <a:lstStyle/>
          <a:p>
            <a:r>
              <a:rPr lang="en-US" sz="2000" dirty="0">
                <a:solidFill>
                  <a:schemeClr val="bg1">
                    <a:lumMod val="65000"/>
                  </a:schemeClr>
                </a:solidFill>
              </a:rPr>
              <a:t>Race Conditions</a:t>
            </a:r>
          </a:p>
        </p:txBody>
      </p:sp>
      <p:sp>
        <p:nvSpPr>
          <p:cNvPr id="14" name="Rectangle 13">
            <a:extLst>
              <a:ext uri="{FF2B5EF4-FFF2-40B4-BE49-F238E27FC236}">
                <a16:creationId xmlns:a16="http://schemas.microsoft.com/office/drawing/2014/main" id="{9265B6D7-93E6-F967-CFC6-D54D650729F2}"/>
              </a:ext>
            </a:extLst>
          </p:cNvPr>
          <p:cNvSpPr/>
          <p:nvPr/>
        </p:nvSpPr>
        <p:spPr>
          <a:xfrm>
            <a:off x="7863933" y="4175796"/>
            <a:ext cx="2230683" cy="430887"/>
          </a:xfrm>
          <a:prstGeom prst="rect">
            <a:avLst/>
          </a:prstGeom>
          <a:noFill/>
        </p:spPr>
        <p:txBody>
          <a:bodyPr wrap="square" lIns="91440" tIns="45720" rIns="91440" bIns="45720">
            <a:spAutoFit/>
          </a:bodyPr>
          <a:lstStyle/>
          <a:p>
            <a:r>
              <a:rPr lang="en-US" sz="2200" dirty="0">
                <a:solidFill>
                  <a:schemeClr val="bg1">
                    <a:lumMod val="65000"/>
                  </a:schemeClr>
                </a:solidFill>
              </a:rPr>
              <a:t>Troubleshooting</a:t>
            </a:r>
          </a:p>
        </p:txBody>
      </p:sp>
      <p:sp>
        <p:nvSpPr>
          <p:cNvPr id="15" name="Rectangle 14">
            <a:extLst>
              <a:ext uri="{FF2B5EF4-FFF2-40B4-BE49-F238E27FC236}">
                <a16:creationId xmlns:a16="http://schemas.microsoft.com/office/drawing/2014/main" id="{8BA904E8-0A41-8C11-E9C9-93CE7DB087D8}"/>
              </a:ext>
            </a:extLst>
          </p:cNvPr>
          <p:cNvSpPr/>
          <p:nvPr/>
        </p:nvSpPr>
        <p:spPr>
          <a:xfrm>
            <a:off x="10197317" y="4683504"/>
            <a:ext cx="1486215" cy="461665"/>
          </a:xfrm>
          <a:prstGeom prst="rect">
            <a:avLst/>
          </a:prstGeom>
          <a:noFill/>
        </p:spPr>
        <p:txBody>
          <a:bodyPr wrap="square" lIns="91440" tIns="45720" rIns="91440" bIns="45720">
            <a:spAutoFit/>
          </a:bodyPr>
          <a:lstStyle/>
          <a:p>
            <a:r>
              <a:rPr lang="en-US" sz="2400" dirty="0">
                <a:solidFill>
                  <a:schemeClr val="bg1">
                    <a:lumMod val="65000"/>
                  </a:schemeClr>
                </a:solidFill>
              </a:rPr>
              <a:t>Statistics</a:t>
            </a:r>
          </a:p>
        </p:txBody>
      </p:sp>
      <p:sp>
        <p:nvSpPr>
          <p:cNvPr id="17" name="Rectangle 16">
            <a:extLst>
              <a:ext uri="{FF2B5EF4-FFF2-40B4-BE49-F238E27FC236}">
                <a16:creationId xmlns:a16="http://schemas.microsoft.com/office/drawing/2014/main" id="{6B754F0F-4807-9E01-0634-46A986127037}"/>
              </a:ext>
            </a:extLst>
          </p:cNvPr>
          <p:cNvSpPr/>
          <p:nvPr/>
        </p:nvSpPr>
        <p:spPr>
          <a:xfrm>
            <a:off x="8061314" y="4573965"/>
            <a:ext cx="2230684" cy="400110"/>
          </a:xfrm>
          <a:prstGeom prst="rect">
            <a:avLst/>
          </a:prstGeom>
          <a:noFill/>
        </p:spPr>
        <p:txBody>
          <a:bodyPr wrap="square" lIns="91440" tIns="45720" rIns="91440" bIns="45720">
            <a:spAutoFit/>
          </a:bodyPr>
          <a:lstStyle/>
          <a:p>
            <a:r>
              <a:rPr lang="en-US" sz="2000" dirty="0">
                <a:solidFill>
                  <a:schemeClr val="bg1">
                    <a:lumMod val="65000"/>
                  </a:schemeClr>
                </a:solidFill>
              </a:rPr>
              <a:t>Energy Efficiency</a:t>
            </a:r>
          </a:p>
        </p:txBody>
      </p:sp>
      <p:sp>
        <p:nvSpPr>
          <p:cNvPr id="18" name="Textplatzhalter 1">
            <a:extLst>
              <a:ext uri="{FF2B5EF4-FFF2-40B4-BE49-F238E27FC236}">
                <a16:creationId xmlns:a16="http://schemas.microsoft.com/office/drawing/2014/main" id="{8E49CB02-ADB1-1C6D-58F9-92408D078DC5}"/>
              </a:ext>
            </a:extLst>
          </p:cNvPr>
          <p:cNvSpPr txBox="1">
            <a:spLocks/>
          </p:cNvSpPr>
          <p:nvPr/>
        </p:nvSpPr>
        <p:spPr bwMode="gray">
          <a:xfrm>
            <a:off x="-2" y="1142483"/>
            <a:ext cx="12071509" cy="906366"/>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lang="en-US" sz="2200" kern="1200" baseline="0" noProof="0" dirty="0" smtClean="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buNone/>
            </a:pPr>
            <a:r>
              <a:rPr lang="en-US" sz="2000" dirty="0"/>
              <a:t>Comprehensive, scalable solution for collecting, aggregating, and analyzing automation system data.</a:t>
            </a:r>
          </a:p>
        </p:txBody>
      </p:sp>
      <p:sp>
        <p:nvSpPr>
          <p:cNvPr id="19" name="Rectangle 18">
            <a:extLst>
              <a:ext uri="{FF2B5EF4-FFF2-40B4-BE49-F238E27FC236}">
                <a16:creationId xmlns:a16="http://schemas.microsoft.com/office/drawing/2014/main" id="{7C242598-6285-F881-30CA-D37768940C61}"/>
              </a:ext>
            </a:extLst>
          </p:cNvPr>
          <p:cNvSpPr/>
          <p:nvPr/>
        </p:nvSpPr>
        <p:spPr>
          <a:xfrm>
            <a:off x="7849615" y="5703488"/>
            <a:ext cx="884015" cy="400110"/>
          </a:xfrm>
          <a:prstGeom prst="rect">
            <a:avLst/>
          </a:prstGeom>
          <a:noFill/>
        </p:spPr>
        <p:txBody>
          <a:bodyPr wrap="square" lIns="91440" tIns="45720" rIns="91440" bIns="45720">
            <a:spAutoFit/>
          </a:bodyPr>
          <a:lstStyle/>
          <a:p>
            <a:r>
              <a:rPr lang="en-US" sz="2000" dirty="0">
                <a:solidFill>
                  <a:schemeClr val="bg1">
                    <a:lumMod val="65000"/>
                  </a:schemeClr>
                </a:solidFill>
              </a:rPr>
              <a:t>OEE</a:t>
            </a:r>
          </a:p>
        </p:txBody>
      </p:sp>
      <p:sp>
        <p:nvSpPr>
          <p:cNvPr id="20" name="Rectangle 19">
            <a:extLst>
              <a:ext uri="{FF2B5EF4-FFF2-40B4-BE49-F238E27FC236}">
                <a16:creationId xmlns:a16="http://schemas.microsoft.com/office/drawing/2014/main" id="{139D3DBB-48CE-8C0C-9C80-AC47649D8FF4}"/>
              </a:ext>
            </a:extLst>
          </p:cNvPr>
          <p:cNvSpPr/>
          <p:nvPr/>
        </p:nvSpPr>
        <p:spPr>
          <a:xfrm>
            <a:off x="9309515" y="5272471"/>
            <a:ext cx="2877390" cy="400110"/>
          </a:xfrm>
          <a:prstGeom prst="rect">
            <a:avLst/>
          </a:prstGeom>
          <a:noFill/>
        </p:spPr>
        <p:txBody>
          <a:bodyPr wrap="square" lIns="91440" tIns="45720" rIns="91440" bIns="45720">
            <a:spAutoFit/>
          </a:bodyPr>
          <a:lstStyle/>
          <a:p>
            <a:r>
              <a:rPr lang="en-US" sz="2000" dirty="0">
                <a:solidFill>
                  <a:schemeClr val="bg1">
                    <a:lumMod val="65000"/>
                  </a:schemeClr>
                </a:solidFill>
              </a:rPr>
              <a:t>Predictive Maintenance</a:t>
            </a:r>
          </a:p>
        </p:txBody>
      </p:sp>
      <p:sp>
        <p:nvSpPr>
          <p:cNvPr id="21" name="Rectangle 20">
            <a:extLst>
              <a:ext uri="{FF2B5EF4-FFF2-40B4-BE49-F238E27FC236}">
                <a16:creationId xmlns:a16="http://schemas.microsoft.com/office/drawing/2014/main" id="{D1CDA57F-F59B-178F-A71F-59B26D3A718A}"/>
              </a:ext>
            </a:extLst>
          </p:cNvPr>
          <p:cNvSpPr/>
          <p:nvPr/>
        </p:nvSpPr>
        <p:spPr>
          <a:xfrm>
            <a:off x="6464851" y="5790322"/>
            <a:ext cx="1573170" cy="430887"/>
          </a:xfrm>
          <a:prstGeom prst="rect">
            <a:avLst/>
          </a:prstGeom>
          <a:noFill/>
        </p:spPr>
        <p:txBody>
          <a:bodyPr wrap="square" lIns="91440" tIns="45720" rIns="91440" bIns="45720">
            <a:spAutoFit/>
          </a:bodyPr>
          <a:lstStyle/>
          <a:p>
            <a:r>
              <a:rPr lang="en-US" sz="2200" dirty="0">
                <a:solidFill>
                  <a:schemeClr val="bg1">
                    <a:lumMod val="65000"/>
                  </a:schemeClr>
                </a:solidFill>
              </a:rPr>
              <a:t>Reliability</a:t>
            </a:r>
          </a:p>
        </p:txBody>
      </p:sp>
      <p:sp>
        <p:nvSpPr>
          <p:cNvPr id="22" name="Rectangle 21">
            <a:extLst>
              <a:ext uri="{FF2B5EF4-FFF2-40B4-BE49-F238E27FC236}">
                <a16:creationId xmlns:a16="http://schemas.microsoft.com/office/drawing/2014/main" id="{CAF520C5-67E6-AE7A-62C3-097F3664FD68}"/>
              </a:ext>
            </a:extLst>
          </p:cNvPr>
          <p:cNvSpPr/>
          <p:nvPr/>
        </p:nvSpPr>
        <p:spPr>
          <a:xfrm>
            <a:off x="8307021" y="6043632"/>
            <a:ext cx="2212625" cy="400110"/>
          </a:xfrm>
          <a:prstGeom prst="rect">
            <a:avLst/>
          </a:prstGeom>
          <a:noFill/>
        </p:spPr>
        <p:txBody>
          <a:bodyPr wrap="square" lIns="91440" tIns="45720" rIns="91440" bIns="45720">
            <a:spAutoFit/>
          </a:bodyPr>
          <a:lstStyle/>
          <a:p>
            <a:r>
              <a:rPr lang="en-US" sz="2000" dirty="0">
                <a:solidFill>
                  <a:schemeClr val="bg1">
                    <a:lumMod val="65000"/>
                  </a:schemeClr>
                </a:solidFill>
              </a:rPr>
              <a:t>Quality Control</a:t>
            </a:r>
          </a:p>
        </p:txBody>
      </p:sp>
      <p:sp>
        <p:nvSpPr>
          <p:cNvPr id="23" name="Rectangle 22">
            <a:extLst>
              <a:ext uri="{FF2B5EF4-FFF2-40B4-BE49-F238E27FC236}">
                <a16:creationId xmlns:a16="http://schemas.microsoft.com/office/drawing/2014/main" id="{F583FE33-E71D-017C-1906-FCB3E6CE13AC}"/>
              </a:ext>
            </a:extLst>
          </p:cNvPr>
          <p:cNvSpPr/>
          <p:nvPr/>
        </p:nvSpPr>
        <p:spPr>
          <a:xfrm>
            <a:off x="10577770" y="4967427"/>
            <a:ext cx="1459190" cy="430887"/>
          </a:xfrm>
          <a:prstGeom prst="rect">
            <a:avLst/>
          </a:prstGeom>
          <a:noFill/>
        </p:spPr>
        <p:txBody>
          <a:bodyPr wrap="square" lIns="91440" tIns="45720" rIns="91440" bIns="45720">
            <a:spAutoFit/>
          </a:bodyPr>
          <a:lstStyle/>
          <a:p>
            <a:r>
              <a:rPr lang="en-US" sz="2200" dirty="0">
                <a:solidFill>
                  <a:schemeClr val="bg1">
                    <a:lumMod val="65000"/>
                  </a:schemeClr>
                </a:solidFill>
              </a:rPr>
              <a:t>Trending</a:t>
            </a:r>
          </a:p>
        </p:txBody>
      </p:sp>
      <p:sp>
        <p:nvSpPr>
          <p:cNvPr id="24" name="Rectangle 23">
            <a:extLst>
              <a:ext uri="{FF2B5EF4-FFF2-40B4-BE49-F238E27FC236}">
                <a16:creationId xmlns:a16="http://schemas.microsoft.com/office/drawing/2014/main" id="{47CFA339-9DA3-D07A-40AB-BD6701685AD7}"/>
              </a:ext>
            </a:extLst>
          </p:cNvPr>
          <p:cNvSpPr/>
          <p:nvPr/>
        </p:nvSpPr>
        <p:spPr>
          <a:xfrm>
            <a:off x="10232158" y="6054788"/>
            <a:ext cx="1672354" cy="400110"/>
          </a:xfrm>
          <a:prstGeom prst="rect">
            <a:avLst/>
          </a:prstGeom>
          <a:noFill/>
        </p:spPr>
        <p:txBody>
          <a:bodyPr wrap="square" lIns="91440" tIns="45720" rIns="91440" bIns="45720">
            <a:spAutoFit/>
          </a:bodyPr>
          <a:lstStyle/>
          <a:p>
            <a:r>
              <a:rPr lang="en-US" sz="2000" dirty="0">
                <a:solidFill>
                  <a:schemeClr val="bg1">
                    <a:lumMod val="65000"/>
                  </a:schemeClr>
                </a:solidFill>
              </a:rPr>
              <a:t>Dashboards</a:t>
            </a:r>
          </a:p>
        </p:txBody>
      </p:sp>
      <p:pic>
        <p:nvPicPr>
          <p:cNvPr id="27" name="Picture 26">
            <a:extLst>
              <a:ext uri="{FF2B5EF4-FFF2-40B4-BE49-F238E27FC236}">
                <a16:creationId xmlns:a16="http://schemas.microsoft.com/office/drawing/2014/main" id="{D22464D8-EF02-007D-F3FF-0253706F8C87}"/>
              </a:ext>
            </a:extLst>
          </p:cNvPr>
          <p:cNvPicPr>
            <a:picLocks noChangeAspect="1"/>
          </p:cNvPicPr>
          <p:nvPr/>
        </p:nvPicPr>
        <p:blipFill>
          <a:blip r:embed="rId2"/>
          <a:stretch>
            <a:fillRect/>
          </a:stretch>
        </p:blipFill>
        <p:spPr>
          <a:xfrm>
            <a:off x="6361942" y="2053997"/>
            <a:ext cx="1409897" cy="1857634"/>
          </a:xfrm>
          <a:prstGeom prst="rect">
            <a:avLst/>
          </a:prstGeom>
        </p:spPr>
      </p:pic>
      <p:pic>
        <p:nvPicPr>
          <p:cNvPr id="29" name="Picture 28">
            <a:extLst>
              <a:ext uri="{FF2B5EF4-FFF2-40B4-BE49-F238E27FC236}">
                <a16:creationId xmlns:a16="http://schemas.microsoft.com/office/drawing/2014/main" id="{296C19E2-8C65-5BEC-4D64-BAD6B7CF0EAA}"/>
              </a:ext>
            </a:extLst>
          </p:cNvPr>
          <p:cNvPicPr>
            <a:picLocks noChangeAspect="1"/>
          </p:cNvPicPr>
          <p:nvPr/>
        </p:nvPicPr>
        <p:blipFill>
          <a:blip r:embed="rId3"/>
          <a:stretch>
            <a:fillRect/>
          </a:stretch>
        </p:blipFill>
        <p:spPr>
          <a:xfrm>
            <a:off x="7811981" y="2053997"/>
            <a:ext cx="1352739" cy="1886213"/>
          </a:xfrm>
          <a:prstGeom prst="rect">
            <a:avLst/>
          </a:prstGeom>
        </p:spPr>
      </p:pic>
      <p:pic>
        <p:nvPicPr>
          <p:cNvPr id="31" name="Picture 30">
            <a:extLst>
              <a:ext uri="{FF2B5EF4-FFF2-40B4-BE49-F238E27FC236}">
                <a16:creationId xmlns:a16="http://schemas.microsoft.com/office/drawing/2014/main" id="{03EB5EF6-7A34-887D-FC59-44F3A3574612}"/>
              </a:ext>
            </a:extLst>
          </p:cNvPr>
          <p:cNvPicPr>
            <a:picLocks noChangeAspect="1"/>
          </p:cNvPicPr>
          <p:nvPr/>
        </p:nvPicPr>
        <p:blipFill>
          <a:blip r:embed="rId4"/>
          <a:stretch>
            <a:fillRect/>
          </a:stretch>
        </p:blipFill>
        <p:spPr>
          <a:xfrm>
            <a:off x="9204862" y="2053997"/>
            <a:ext cx="1381318" cy="1867161"/>
          </a:xfrm>
          <a:prstGeom prst="rect">
            <a:avLst/>
          </a:prstGeom>
        </p:spPr>
      </p:pic>
      <p:pic>
        <p:nvPicPr>
          <p:cNvPr id="33" name="Picture 32">
            <a:extLst>
              <a:ext uri="{FF2B5EF4-FFF2-40B4-BE49-F238E27FC236}">
                <a16:creationId xmlns:a16="http://schemas.microsoft.com/office/drawing/2014/main" id="{5DAD1716-786D-4A38-D073-D945199F0179}"/>
              </a:ext>
            </a:extLst>
          </p:cNvPr>
          <p:cNvPicPr>
            <a:picLocks noChangeAspect="1"/>
          </p:cNvPicPr>
          <p:nvPr/>
        </p:nvPicPr>
        <p:blipFill>
          <a:blip r:embed="rId5"/>
          <a:stretch>
            <a:fillRect/>
          </a:stretch>
        </p:blipFill>
        <p:spPr>
          <a:xfrm>
            <a:off x="10626322" y="2053997"/>
            <a:ext cx="1352739" cy="1819529"/>
          </a:xfrm>
          <a:prstGeom prst="rect">
            <a:avLst/>
          </a:prstGeom>
        </p:spPr>
      </p:pic>
    </p:spTree>
    <p:extLst>
      <p:ext uri="{BB962C8B-B14F-4D97-AF65-F5344CB8AC3E}">
        <p14:creationId xmlns:p14="http://schemas.microsoft.com/office/powerpoint/2010/main" val="68796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3" y="1090799"/>
            <a:ext cx="4876797" cy="5331600"/>
          </a:xfrm>
        </p:spPr>
        <p:txBody>
          <a:bodyPr/>
          <a:lstStyle/>
          <a:p>
            <a:pPr marL="0" indent="0">
              <a:buNone/>
            </a:pPr>
            <a:r>
              <a:rPr lang="en-US" sz="2400" b="1" dirty="0"/>
              <a:t>Full Workflow</a:t>
            </a:r>
          </a:p>
          <a:p>
            <a:pPr marL="0" indent="0">
              <a:buNone/>
            </a:pPr>
            <a:endParaRPr lang="en-US" sz="1800" b="1" dirty="0"/>
          </a:p>
          <a:p>
            <a:r>
              <a:rPr lang="en-US" sz="1800" dirty="0"/>
              <a:t>TwinCAT Runtime(s)</a:t>
            </a:r>
          </a:p>
          <a:p>
            <a:pPr lvl="1"/>
            <a:r>
              <a:rPr lang="en-US" sz="1800" dirty="0"/>
              <a:t>Optionally with Logger</a:t>
            </a:r>
          </a:p>
          <a:p>
            <a:r>
              <a:rPr lang="en-US" sz="1800" dirty="0"/>
              <a:t>Analytics Workbench</a:t>
            </a:r>
          </a:p>
          <a:p>
            <a:r>
              <a:rPr lang="en-US" sz="1800" dirty="0"/>
              <a:t>Analytics Storage Provider</a:t>
            </a:r>
          </a:p>
          <a:p>
            <a:pPr lvl="1"/>
            <a:r>
              <a:rPr lang="en-US" sz="1800" dirty="0"/>
              <a:t>Extra storage PC</a:t>
            </a:r>
          </a:p>
          <a:p>
            <a:r>
              <a:rPr lang="en-US" sz="1800" dirty="0"/>
              <a:t>Analytics Runtime</a:t>
            </a:r>
          </a:p>
          <a:p>
            <a:pPr lvl="1"/>
            <a:r>
              <a:rPr lang="en-US" sz="1800" dirty="0"/>
              <a:t>Client targets</a:t>
            </a:r>
          </a:p>
          <a:p>
            <a:pPr lvl="1"/>
            <a:r>
              <a:rPr lang="en-US" sz="1800" dirty="0"/>
              <a:t>Collection of licenses</a:t>
            </a:r>
          </a:p>
          <a:p>
            <a:r>
              <a:rPr lang="en-US" sz="1800" dirty="0"/>
              <a:t>MQTT(S) Broker</a:t>
            </a:r>
          </a:p>
          <a:p>
            <a:pPr lvl="1"/>
            <a:r>
              <a:rPr lang="en-US" sz="1800" dirty="0"/>
              <a:t>Centralized / cloud-based server</a:t>
            </a:r>
          </a:p>
        </p:txBody>
      </p:sp>
      <p:sp>
        <p:nvSpPr>
          <p:cNvPr id="4" name="Titel 1"/>
          <p:cNvSpPr>
            <a:spLocks noGrp="1"/>
          </p:cNvSpPr>
          <p:nvPr>
            <p:ph type="title"/>
          </p:nvPr>
        </p:nvSpPr>
        <p:spPr>
          <a:xfrm>
            <a:off x="-1" y="173788"/>
            <a:ext cx="10137600" cy="906366"/>
          </a:xfrm>
        </p:spPr>
        <p:txBody>
          <a:bodyPr/>
          <a:lstStyle/>
          <a:p>
            <a:r>
              <a:rPr lang="de-DE" sz="1800" b="0" dirty="0"/>
              <a:t>TwinCAT 3 | Analytics</a:t>
            </a:r>
            <a:br>
              <a:rPr lang="de-DE" sz="2000" b="0" dirty="0"/>
            </a:br>
            <a:r>
              <a:rPr lang="de-DE" dirty="0"/>
              <a:t>Workflow</a:t>
            </a:r>
          </a:p>
        </p:txBody>
      </p:sp>
      <p:pic>
        <p:nvPicPr>
          <p:cNvPr id="48" name="Grafik 47" descr="Ein Bild, das Screenshot enthält.&#10;&#10;Automatisch generierte Beschreibung">
            <a:extLst>
              <a:ext uri="{FF2B5EF4-FFF2-40B4-BE49-F238E27FC236}">
                <a16:creationId xmlns:a16="http://schemas.microsoft.com/office/drawing/2014/main" id="{F1724FDC-9CED-4BA5-930A-75CD91841F7C}"/>
              </a:ext>
            </a:extLst>
          </p:cNvPr>
          <p:cNvPicPr>
            <a:picLocks noChangeAspect="1"/>
          </p:cNvPicPr>
          <p:nvPr/>
        </p:nvPicPr>
        <p:blipFill rotWithShape="1">
          <a:blip r:embed="rId2"/>
          <a:srcRect l="6956" t="3755" r="11411" b="5728"/>
          <a:stretch/>
        </p:blipFill>
        <p:spPr>
          <a:xfrm>
            <a:off x="4640413" y="1192971"/>
            <a:ext cx="6891564" cy="5402366"/>
          </a:xfrm>
          <a:prstGeom prst="rect">
            <a:avLst/>
          </a:prstGeom>
        </p:spPr>
      </p:pic>
    </p:spTree>
    <p:extLst>
      <p:ext uri="{BB962C8B-B14F-4D97-AF65-F5344CB8AC3E}">
        <p14:creationId xmlns:p14="http://schemas.microsoft.com/office/powerpoint/2010/main" val="4060920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4334-EE25-8C3D-15C8-63E4211B85B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AE8B99-C904-4997-3BBB-AC155604DEBA}"/>
              </a:ext>
            </a:extLst>
          </p:cNvPr>
          <p:cNvPicPr>
            <a:picLocks noChangeAspect="1"/>
          </p:cNvPicPr>
          <p:nvPr/>
        </p:nvPicPr>
        <p:blipFill>
          <a:blip r:embed="rId3"/>
          <a:stretch>
            <a:fillRect/>
          </a:stretch>
        </p:blipFill>
        <p:spPr>
          <a:xfrm>
            <a:off x="5182945" y="4343400"/>
            <a:ext cx="429929" cy="517003"/>
          </a:xfrm>
          <a:prstGeom prst="rect">
            <a:avLst/>
          </a:prstGeom>
        </p:spPr>
      </p:pic>
      <p:pic>
        <p:nvPicPr>
          <p:cNvPr id="5" name="Picture 4">
            <a:extLst>
              <a:ext uri="{FF2B5EF4-FFF2-40B4-BE49-F238E27FC236}">
                <a16:creationId xmlns:a16="http://schemas.microsoft.com/office/drawing/2014/main" id="{DABF8C03-493D-12DA-6EE5-CD9B5B799578}"/>
              </a:ext>
            </a:extLst>
          </p:cNvPr>
          <p:cNvPicPr>
            <a:picLocks noChangeAspect="1"/>
          </p:cNvPicPr>
          <p:nvPr/>
        </p:nvPicPr>
        <p:blipFill>
          <a:blip r:embed="rId3"/>
          <a:stretch>
            <a:fillRect/>
          </a:stretch>
        </p:blipFill>
        <p:spPr>
          <a:xfrm>
            <a:off x="5473099" y="4236342"/>
            <a:ext cx="429929" cy="517002"/>
          </a:xfrm>
          <a:prstGeom prst="rect">
            <a:avLst/>
          </a:prstGeom>
        </p:spPr>
      </p:pic>
      <p:pic>
        <p:nvPicPr>
          <p:cNvPr id="21" name="Picture 20">
            <a:extLst>
              <a:ext uri="{FF2B5EF4-FFF2-40B4-BE49-F238E27FC236}">
                <a16:creationId xmlns:a16="http://schemas.microsoft.com/office/drawing/2014/main" id="{40972B76-E567-E121-6F4A-A7C35345812B}"/>
              </a:ext>
            </a:extLst>
          </p:cNvPr>
          <p:cNvPicPr>
            <a:picLocks noChangeAspect="1"/>
          </p:cNvPicPr>
          <p:nvPr/>
        </p:nvPicPr>
        <p:blipFill>
          <a:blip r:embed="rId4"/>
          <a:stretch>
            <a:fillRect/>
          </a:stretch>
        </p:blipFill>
        <p:spPr>
          <a:xfrm>
            <a:off x="4875585" y="3770771"/>
            <a:ext cx="7011615" cy="2934829"/>
          </a:xfrm>
          <a:prstGeom prst="rect">
            <a:avLst/>
          </a:prstGeom>
        </p:spPr>
      </p:pic>
      <p:pic>
        <p:nvPicPr>
          <p:cNvPr id="1026" name="Picture 2" descr="TF3520 | TwinCAT 3 Analytics Storage Provider">
            <a:extLst>
              <a:ext uri="{FF2B5EF4-FFF2-40B4-BE49-F238E27FC236}">
                <a16:creationId xmlns:a16="http://schemas.microsoft.com/office/drawing/2014/main" id="{3B120001-FAB2-890A-17BA-1E1588E10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875" y="3415251"/>
            <a:ext cx="13716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920F705-3E64-68E4-CE3D-DE2B2646D7F0}"/>
              </a:ext>
            </a:extLst>
          </p:cNvPr>
          <p:cNvPicPr>
            <a:picLocks noChangeAspect="1"/>
          </p:cNvPicPr>
          <p:nvPr/>
        </p:nvPicPr>
        <p:blipFill>
          <a:blip r:embed="rId6"/>
          <a:stretch>
            <a:fillRect/>
          </a:stretch>
        </p:blipFill>
        <p:spPr>
          <a:xfrm>
            <a:off x="78606" y="1219200"/>
            <a:ext cx="2207394" cy="3048000"/>
          </a:xfrm>
          <a:prstGeom prst="rect">
            <a:avLst/>
          </a:prstGeom>
        </p:spPr>
      </p:pic>
      <p:pic>
        <p:nvPicPr>
          <p:cNvPr id="16" name="Picture 15">
            <a:extLst>
              <a:ext uri="{FF2B5EF4-FFF2-40B4-BE49-F238E27FC236}">
                <a16:creationId xmlns:a16="http://schemas.microsoft.com/office/drawing/2014/main" id="{C77E4EF2-429B-F897-B559-EE43194C0312}"/>
              </a:ext>
            </a:extLst>
          </p:cNvPr>
          <p:cNvPicPr>
            <a:picLocks noChangeAspect="1"/>
          </p:cNvPicPr>
          <p:nvPr/>
        </p:nvPicPr>
        <p:blipFill>
          <a:blip r:embed="rId7"/>
          <a:stretch>
            <a:fillRect/>
          </a:stretch>
        </p:blipFill>
        <p:spPr>
          <a:xfrm>
            <a:off x="2265348" y="1219200"/>
            <a:ext cx="3144852" cy="2130972"/>
          </a:xfrm>
          <a:prstGeom prst="rect">
            <a:avLst/>
          </a:prstGeom>
        </p:spPr>
      </p:pic>
      <p:pic>
        <p:nvPicPr>
          <p:cNvPr id="18" name="Picture 17">
            <a:extLst>
              <a:ext uri="{FF2B5EF4-FFF2-40B4-BE49-F238E27FC236}">
                <a16:creationId xmlns:a16="http://schemas.microsoft.com/office/drawing/2014/main" id="{F892C641-52C1-A386-4086-750ADB2A4C6B}"/>
              </a:ext>
            </a:extLst>
          </p:cNvPr>
          <p:cNvPicPr>
            <a:picLocks noChangeAspect="1"/>
          </p:cNvPicPr>
          <p:nvPr/>
        </p:nvPicPr>
        <p:blipFill>
          <a:blip r:embed="rId8"/>
          <a:stretch>
            <a:fillRect/>
          </a:stretch>
        </p:blipFill>
        <p:spPr>
          <a:xfrm>
            <a:off x="2256133" y="3289491"/>
            <a:ext cx="2207394" cy="1973807"/>
          </a:xfrm>
          <a:prstGeom prst="rect">
            <a:avLst/>
          </a:prstGeom>
        </p:spPr>
      </p:pic>
      <p:pic>
        <p:nvPicPr>
          <p:cNvPr id="27" name="Picture 26">
            <a:extLst>
              <a:ext uri="{FF2B5EF4-FFF2-40B4-BE49-F238E27FC236}">
                <a16:creationId xmlns:a16="http://schemas.microsoft.com/office/drawing/2014/main" id="{88B8A30F-6F9A-668D-EDF3-D8823C8EBC7D}"/>
              </a:ext>
            </a:extLst>
          </p:cNvPr>
          <p:cNvPicPr>
            <a:picLocks noChangeAspect="1"/>
          </p:cNvPicPr>
          <p:nvPr/>
        </p:nvPicPr>
        <p:blipFill>
          <a:blip r:embed="rId9"/>
          <a:stretch>
            <a:fillRect/>
          </a:stretch>
        </p:blipFill>
        <p:spPr>
          <a:xfrm>
            <a:off x="6975974" y="1348353"/>
            <a:ext cx="2819400" cy="1420040"/>
          </a:xfrm>
          <a:prstGeom prst="rect">
            <a:avLst/>
          </a:prstGeom>
        </p:spPr>
      </p:pic>
      <p:pic>
        <p:nvPicPr>
          <p:cNvPr id="29" name="Graphic 28" descr="Open folder outline">
            <a:extLst>
              <a:ext uri="{FF2B5EF4-FFF2-40B4-BE49-F238E27FC236}">
                <a16:creationId xmlns:a16="http://schemas.microsoft.com/office/drawing/2014/main" id="{4898B75A-4F86-AE82-8B61-AF3973723D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20200" y="2206824"/>
            <a:ext cx="914400" cy="914400"/>
          </a:xfrm>
          <a:prstGeom prst="rect">
            <a:avLst/>
          </a:prstGeom>
        </p:spPr>
      </p:pic>
      <p:pic>
        <p:nvPicPr>
          <p:cNvPr id="31" name="Graphic 30" descr="Paper outline">
            <a:extLst>
              <a:ext uri="{FF2B5EF4-FFF2-40B4-BE49-F238E27FC236}">
                <a16:creationId xmlns:a16="http://schemas.microsoft.com/office/drawing/2014/main" id="{65AC88DA-3B50-CCBD-6069-D63F25F2E4F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21840" y="1929968"/>
            <a:ext cx="384159" cy="384159"/>
          </a:xfrm>
          <a:prstGeom prst="rect">
            <a:avLst/>
          </a:prstGeom>
        </p:spPr>
      </p:pic>
      <p:pic>
        <p:nvPicPr>
          <p:cNvPr id="32" name="Graphic 31" descr="Paper outline">
            <a:extLst>
              <a:ext uri="{FF2B5EF4-FFF2-40B4-BE49-F238E27FC236}">
                <a16:creationId xmlns:a16="http://schemas.microsoft.com/office/drawing/2014/main" id="{E080C06E-944F-5D99-BD47-0CDE64303D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68298" y="2058373"/>
            <a:ext cx="384159" cy="384159"/>
          </a:xfrm>
          <a:prstGeom prst="rect">
            <a:avLst/>
          </a:prstGeom>
        </p:spPr>
      </p:pic>
      <p:pic>
        <p:nvPicPr>
          <p:cNvPr id="33" name="Graphic 32" descr="Paper outline">
            <a:extLst>
              <a:ext uri="{FF2B5EF4-FFF2-40B4-BE49-F238E27FC236}">
                <a16:creationId xmlns:a16="http://schemas.microsoft.com/office/drawing/2014/main" id="{4FD83FD9-771A-9190-A8AB-C848AE4AB8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18721" y="2210960"/>
            <a:ext cx="384159" cy="384159"/>
          </a:xfrm>
          <a:prstGeom prst="rect">
            <a:avLst/>
          </a:prstGeom>
        </p:spPr>
      </p:pic>
      <p:cxnSp>
        <p:nvCxnSpPr>
          <p:cNvPr id="36" name="Straight Connector 35">
            <a:extLst>
              <a:ext uri="{FF2B5EF4-FFF2-40B4-BE49-F238E27FC236}">
                <a16:creationId xmlns:a16="http://schemas.microsoft.com/office/drawing/2014/main" id="{C14559DC-EC19-F966-1335-0521D1F72ACA}"/>
              </a:ext>
            </a:extLst>
          </p:cNvPr>
          <p:cNvCxnSpPr/>
          <p:nvPr/>
        </p:nvCxnSpPr>
        <p:spPr>
          <a:xfrm>
            <a:off x="6096000" y="3276600"/>
            <a:ext cx="5334000" cy="0"/>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Titel 1">
            <a:extLst>
              <a:ext uri="{FF2B5EF4-FFF2-40B4-BE49-F238E27FC236}">
                <a16:creationId xmlns:a16="http://schemas.microsoft.com/office/drawing/2014/main" id="{94EB51C0-0B9F-6CA9-EAE0-20FDE5D9801B}"/>
              </a:ext>
            </a:extLst>
          </p:cNvPr>
          <p:cNvSpPr>
            <a:spLocks noGrp="1"/>
          </p:cNvSpPr>
          <p:nvPr>
            <p:ph type="title"/>
          </p:nvPr>
        </p:nvSpPr>
        <p:spPr>
          <a:xfrm>
            <a:off x="-1" y="173788"/>
            <a:ext cx="10137600" cy="906366"/>
          </a:xfrm>
        </p:spPr>
        <p:txBody>
          <a:bodyPr/>
          <a:lstStyle/>
          <a:p>
            <a:r>
              <a:rPr lang="de-DE" sz="1800" b="0" dirty="0"/>
              <a:t>TwinCAT 3 | Analytics</a:t>
            </a:r>
            <a:br>
              <a:rPr lang="de-DE" sz="2000" b="0" dirty="0"/>
            </a:br>
            <a:r>
              <a:rPr lang="de-DE" dirty="0"/>
              <a:t>Data Acquisition</a:t>
            </a:r>
          </a:p>
        </p:txBody>
      </p:sp>
    </p:spTree>
    <p:extLst>
      <p:ext uri="{BB962C8B-B14F-4D97-AF65-F5344CB8AC3E}">
        <p14:creationId xmlns:p14="http://schemas.microsoft.com/office/powerpoint/2010/main" val="16983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4334-EE25-8C3D-15C8-63E4211B85B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FEDA182-28ED-C3DE-7876-372DA89A4988}"/>
              </a:ext>
            </a:extLst>
          </p:cNvPr>
          <p:cNvPicPr>
            <a:picLocks noChangeAspect="1"/>
          </p:cNvPicPr>
          <p:nvPr/>
        </p:nvPicPr>
        <p:blipFill>
          <a:blip r:embed="rId3"/>
          <a:stretch>
            <a:fillRect/>
          </a:stretch>
        </p:blipFill>
        <p:spPr>
          <a:xfrm>
            <a:off x="5569737" y="4224094"/>
            <a:ext cx="6600056" cy="2509151"/>
          </a:xfrm>
          <a:prstGeom prst="rect">
            <a:avLst/>
          </a:prstGeom>
        </p:spPr>
      </p:pic>
      <p:pic>
        <p:nvPicPr>
          <p:cNvPr id="3" name="Picture 2">
            <a:extLst>
              <a:ext uri="{FF2B5EF4-FFF2-40B4-BE49-F238E27FC236}">
                <a16:creationId xmlns:a16="http://schemas.microsoft.com/office/drawing/2014/main" id="{17BC78E5-8976-03F2-A190-26150D4F363E}"/>
              </a:ext>
            </a:extLst>
          </p:cNvPr>
          <p:cNvPicPr>
            <a:picLocks noChangeAspect="1"/>
          </p:cNvPicPr>
          <p:nvPr/>
        </p:nvPicPr>
        <p:blipFill>
          <a:blip r:embed="rId4"/>
          <a:stretch>
            <a:fillRect/>
          </a:stretch>
        </p:blipFill>
        <p:spPr>
          <a:xfrm>
            <a:off x="127131" y="1268760"/>
            <a:ext cx="5442606" cy="3394185"/>
          </a:xfrm>
          <a:prstGeom prst="rect">
            <a:avLst/>
          </a:prstGeom>
        </p:spPr>
      </p:pic>
      <p:sp>
        <p:nvSpPr>
          <p:cNvPr id="8" name="Textplatzhalter 2">
            <a:extLst>
              <a:ext uri="{FF2B5EF4-FFF2-40B4-BE49-F238E27FC236}">
                <a16:creationId xmlns:a16="http://schemas.microsoft.com/office/drawing/2014/main" id="{28B32FF4-25DF-1D16-F436-1BE7E74D8890}"/>
              </a:ext>
            </a:extLst>
          </p:cNvPr>
          <p:cNvSpPr>
            <a:spLocks noGrp="1"/>
          </p:cNvSpPr>
          <p:nvPr>
            <p:ph type="body" sz="quarter" idx="15"/>
          </p:nvPr>
        </p:nvSpPr>
        <p:spPr>
          <a:xfrm>
            <a:off x="5807968" y="1256912"/>
            <a:ext cx="5767374" cy="2266217"/>
          </a:xfrm>
        </p:spPr>
        <p:txBody>
          <a:bodyPr/>
          <a:lstStyle/>
          <a:p>
            <a:pPr>
              <a:buFont typeface="Arial" panose="020B0604020202020204" pitchFamily="34" charset="0"/>
              <a:buChar char="•"/>
            </a:pPr>
            <a:r>
              <a:rPr lang="en-US" sz="1800" noProof="1"/>
              <a:t>Removing dependency on proprietary binary data format</a:t>
            </a:r>
          </a:p>
          <a:p>
            <a:pPr lvl="1">
              <a:buFont typeface="Arial" panose="020B0604020202020204" pitchFamily="34" charset="0"/>
              <a:buChar char="•"/>
            </a:pPr>
            <a:r>
              <a:rPr lang="en-US" sz="1800" noProof="1"/>
              <a:t>Plain text output / export</a:t>
            </a:r>
          </a:p>
          <a:p>
            <a:pPr>
              <a:buFont typeface="Arial" panose="020B0604020202020204" pitchFamily="34" charset="0"/>
              <a:buChar char="•"/>
            </a:pPr>
            <a:r>
              <a:rPr lang="en-US" sz="1800" noProof="1"/>
              <a:t>Configure data retention policy</a:t>
            </a:r>
          </a:p>
          <a:p>
            <a:pPr>
              <a:buFont typeface="Arial" panose="020B0604020202020204" pitchFamily="34" charset="0"/>
              <a:buChar char="•"/>
            </a:pPr>
            <a:r>
              <a:rPr lang="en-US" sz="1800" noProof="1"/>
              <a:t>Subscribe to multiple brokers, write to multiple stores</a:t>
            </a:r>
          </a:p>
        </p:txBody>
      </p:sp>
      <p:sp>
        <p:nvSpPr>
          <p:cNvPr id="2" name="Textplatzhalter 2">
            <a:extLst>
              <a:ext uri="{FF2B5EF4-FFF2-40B4-BE49-F238E27FC236}">
                <a16:creationId xmlns:a16="http://schemas.microsoft.com/office/drawing/2014/main" id="{9B7699B2-B954-F3CC-8487-783B97008565}"/>
              </a:ext>
            </a:extLst>
          </p:cNvPr>
          <p:cNvSpPr txBox="1">
            <a:spLocks/>
          </p:cNvSpPr>
          <p:nvPr/>
        </p:nvSpPr>
        <p:spPr bwMode="gray">
          <a:xfrm>
            <a:off x="6540705" y="3699887"/>
            <a:ext cx="5034637" cy="2266217"/>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a:buFont typeface="Arial" panose="020B0604020202020204" pitchFamily="34" charset="0"/>
              <a:buChar char="•"/>
            </a:pPr>
            <a:r>
              <a:rPr lang="en-US" sz="1800" noProof="1"/>
              <a:t>Future: Data retention policies</a:t>
            </a:r>
          </a:p>
        </p:txBody>
      </p:sp>
      <p:sp>
        <p:nvSpPr>
          <p:cNvPr id="7" name="Titel 1">
            <a:extLst>
              <a:ext uri="{FF2B5EF4-FFF2-40B4-BE49-F238E27FC236}">
                <a16:creationId xmlns:a16="http://schemas.microsoft.com/office/drawing/2014/main" id="{6DD53D77-12A9-B420-FA30-4F4A63878B67}"/>
              </a:ext>
            </a:extLst>
          </p:cNvPr>
          <p:cNvSpPr>
            <a:spLocks noGrp="1"/>
          </p:cNvSpPr>
          <p:nvPr>
            <p:ph type="title"/>
          </p:nvPr>
        </p:nvSpPr>
        <p:spPr>
          <a:xfrm>
            <a:off x="-1" y="173788"/>
            <a:ext cx="10137600" cy="906366"/>
          </a:xfrm>
        </p:spPr>
        <p:txBody>
          <a:bodyPr/>
          <a:lstStyle/>
          <a:p>
            <a:r>
              <a:rPr lang="de-DE" sz="1800" b="0" dirty="0"/>
              <a:t>TwinCAT 3 | Analytics</a:t>
            </a:r>
            <a:br>
              <a:rPr lang="de-DE" sz="2000" b="0" dirty="0"/>
            </a:br>
            <a:r>
              <a:rPr lang="de-DE" dirty="0"/>
              <a:t>Storage Provider Updates</a:t>
            </a:r>
          </a:p>
        </p:txBody>
      </p:sp>
    </p:spTree>
    <p:extLst>
      <p:ext uri="{BB962C8B-B14F-4D97-AF65-F5344CB8AC3E}">
        <p14:creationId xmlns:p14="http://schemas.microsoft.com/office/powerpoint/2010/main" val="1489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B99BB-E4E9-381B-2184-1B30EFA4F497}"/>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3513DD5E-CCDD-C2ED-0E61-8A382D768B0F}"/>
              </a:ext>
            </a:extLst>
          </p:cNvPr>
          <p:cNvPicPr>
            <a:picLocks noChangeAspect="1"/>
          </p:cNvPicPr>
          <p:nvPr/>
        </p:nvPicPr>
        <p:blipFill>
          <a:blip r:embed="rId3"/>
          <a:stretch>
            <a:fillRect/>
          </a:stretch>
        </p:blipFill>
        <p:spPr>
          <a:xfrm>
            <a:off x="4648200" y="1100743"/>
            <a:ext cx="7402761" cy="4262655"/>
          </a:xfrm>
          <a:prstGeom prst="rect">
            <a:avLst/>
          </a:prstGeom>
        </p:spPr>
      </p:pic>
      <p:sp>
        <p:nvSpPr>
          <p:cNvPr id="10" name="Title 9">
            <a:extLst>
              <a:ext uri="{FF2B5EF4-FFF2-40B4-BE49-F238E27FC236}">
                <a16:creationId xmlns:a16="http://schemas.microsoft.com/office/drawing/2014/main" id="{9DB78F99-7CB0-9246-B548-DD0B8CF6D8E1}"/>
              </a:ext>
            </a:extLst>
          </p:cNvPr>
          <p:cNvSpPr>
            <a:spLocks noGrp="1"/>
          </p:cNvSpPr>
          <p:nvPr>
            <p:ph type="title"/>
          </p:nvPr>
        </p:nvSpPr>
        <p:spPr>
          <a:xfrm>
            <a:off x="-1" y="173788"/>
            <a:ext cx="10137600" cy="906366"/>
          </a:xfrm>
        </p:spPr>
        <p:txBody>
          <a:bodyPr/>
          <a:lstStyle/>
          <a:p>
            <a:r>
              <a:rPr lang="de-DE" sz="1800" b="0" dirty="0"/>
              <a:t>TwinCAT 3 | Analytics</a:t>
            </a:r>
            <a:br>
              <a:rPr lang="de-DE" sz="2000" b="0" dirty="0"/>
            </a:br>
            <a:r>
              <a:rPr lang="de-DE" dirty="0"/>
              <a:t>Engineering Tools</a:t>
            </a:r>
            <a:endParaRPr lang="en-US" dirty="0"/>
          </a:p>
        </p:txBody>
      </p:sp>
      <p:pic>
        <p:nvPicPr>
          <p:cNvPr id="4" name="Picture 3">
            <a:extLst>
              <a:ext uri="{FF2B5EF4-FFF2-40B4-BE49-F238E27FC236}">
                <a16:creationId xmlns:a16="http://schemas.microsoft.com/office/drawing/2014/main" id="{48EFCDE4-3931-ED3C-3E4F-B134D94D19EB}"/>
              </a:ext>
            </a:extLst>
          </p:cNvPr>
          <p:cNvPicPr>
            <a:picLocks noChangeAspect="1"/>
          </p:cNvPicPr>
          <p:nvPr/>
        </p:nvPicPr>
        <p:blipFill>
          <a:blip r:embed="rId4"/>
          <a:stretch>
            <a:fillRect/>
          </a:stretch>
        </p:blipFill>
        <p:spPr>
          <a:xfrm>
            <a:off x="10130235" y="1100743"/>
            <a:ext cx="2061762" cy="5452457"/>
          </a:xfrm>
          <a:prstGeom prst="rect">
            <a:avLst/>
          </a:prstGeom>
        </p:spPr>
      </p:pic>
      <p:sp>
        <p:nvSpPr>
          <p:cNvPr id="9" name="Textplatzhalter 2">
            <a:extLst>
              <a:ext uri="{FF2B5EF4-FFF2-40B4-BE49-F238E27FC236}">
                <a16:creationId xmlns:a16="http://schemas.microsoft.com/office/drawing/2014/main" id="{E1793E91-90F0-E048-7678-7C64B0ADF680}"/>
              </a:ext>
            </a:extLst>
          </p:cNvPr>
          <p:cNvSpPr>
            <a:spLocks noGrp="1"/>
          </p:cNvSpPr>
          <p:nvPr>
            <p:ph type="body" sz="quarter" idx="15"/>
          </p:nvPr>
        </p:nvSpPr>
        <p:spPr>
          <a:xfrm>
            <a:off x="3" y="1090799"/>
            <a:ext cx="5034637" cy="5452456"/>
          </a:xfrm>
        </p:spPr>
        <p:txBody>
          <a:bodyPr/>
          <a:lstStyle/>
          <a:p>
            <a:pPr>
              <a:buFont typeface="Arial" panose="020B0604020202020204" pitchFamily="34" charset="0"/>
              <a:buChar char="•"/>
            </a:pPr>
            <a:r>
              <a:rPr lang="en-US" sz="2000" noProof="0" dirty="0"/>
              <a:t>90+ Analysis Algorithms</a:t>
            </a:r>
          </a:p>
          <a:p>
            <a:pPr marL="742950" lvl="1" indent="-285750">
              <a:buFont typeface="Arial" panose="020B0604020202020204" pitchFamily="34" charset="0"/>
              <a:buChar char="•"/>
            </a:pPr>
            <a:r>
              <a:rPr lang="en-US" sz="1600" dirty="0"/>
              <a:t>Threshold monitoring </a:t>
            </a:r>
          </a:p>
          <a:p>
            <a:pPr marL="742950" lvl="1" indent="-285750">
              <a:buFont typeface="Arial" panose="020B0604020202020204" pitchFamily="34" charset="0"/>
              <a:buChar char="•"/>
            </a:pPr>
            <a:r>
              <a:rPr lang="en-US" sz="1600" dirty="0"/>
              <a:t>Counting</a:t>
            </a:r>
          </a:p>
          <a:p>
            <a:pPr marL="742950" lvl="1" indent="-285750">
              <a:buFont typeface="Arial" panose="020B0604020202020204" pitchFamily="34" charset="0"/>
              <a:buChar char="•"/>
            </a:pPr>
            <a:r>
              <a:rPr lang="en-US" sz="1600" dirty="0"/>
              <a:t>Timing analysis: total, min, max, avg</a:t>
            </a:r>
          </a:p>
          <a:p>
            <a:pPr marL="742950" lvl="1" indent="-285750">
              <a:buFont typeface="Arial" panose="020B0604020202020204" pitchFamily="34" charset="0"/>
              <a:buChar char="•"/>
            </a:pPr>
            <a:r>
              <a:rPr lang="en-US" sz="1600" dirty="0"/>
              <a:t>Lifetime monitoring</a:t>
            </a:r>
          </a:p>
          <a:p>
            <a:pPr marL="742950" lvl="1" indent="-285750">
              <a:buFont typeface="Arial" panose="020B0604020202020204" pitchFamily="34" charset="0"/>
              <a:buChar char="•"/>
            </a:pPr>
            <a:r>
              <a:rPr lang="en-US" sz="1600" dirty="0"/>
              <a:t>Logic Operators</a:t>
            </a:r>
          </a:p>
          <a:p>
            <a:pPr marL="742950" lvl="1" indent="-285750">
              <a:buFont typeface="Arial" panose="020B0604020202020204" pitchFamily="34" charset="0"/>
              <a:buChar char="•"/>
            </a:pPr>
            <a:r>
              <a:rPr lang="en-US" sz="1600" dirty="0"/>
              <a:t>RMS calculation</a:t>
            </a:r>
          </a:p>
          <a:p>
            <a:pPr marL="742950" lvl="1" indent="-285750">
              <a:buFont typeface="Arial" panose="020B0604020202020204" pitchFamily="34" charset="0"/>
              <a:buChar char="•"/>
            </a:pPr>
            <a:r>
              <a:rPr lang="en-US" sz="1600" dirty="0"/>
              <a:t>State Analysis</a:t>
            </a:r>
          </a:p>
          <a:p>
            <a:pPr marL="742950" lvl="1" indent="-285750">
              <a:buFont typeface="Arial" panose="020B0604020202020204" pitchFamily="34" charset="0"/>
              <a:buChar char="•"/>
            </a:pPr>
            <a:r>
              <a:rPr lang="en-US" sz="1600" dirty="0"/>
              <a:t>Energy calculation</a:t>
            </a:r>
          </a:p>
          <a:p>
            <a:pPr marL="742950" lvl="1" indent="-285750">
              <a:buFont typeface="Arial" panose="020B0604020202020204" pitchFamily="34" charset="0"/>
              <a:buChar char="•"/>
            </a:pPr>
            <a:r>
              <a:rPr lang="en-US" sz="1600" noProof="0" dirty="0"/>
              <a:t>OEE</a:t>
            </a:r>
          </a:p>
          <a:p>
            <a:pPr>
              <a:buFont typeface="Arial" panose="020B0604020202020204" pitchFamily="34" charset="0"/>
              <a:buChar char="•"/>
            </a:pPr>
            <a:r>
              <a:rPr lang="en-US" sz="2000" noProof="0" dirty="0"/>
              <a:t>Combine algorithms into parameterized templates</a:t>
            </a:r>
          </a:p>
          <a:p>
            <a:pPr>
              <a:buFont typeface="Arial" panose="020B0604020202020204" pitchFamily="34" charset="0"/>
              <a:buChar char="•"/>
            </a:pPr>
            <a:r>
              <a:rPr lang="en-US" sz="2000" dirty="0"/>
              <a:t>Scope integration</a:t>
            </a:r>
            <a:endParaRPr lang="en-US" sz="2000" noProof="0" dirty="0"/>
          </a:p>
          <a:p>
            <a:pPr>
              <a:buFont typeface="Arial" panose="020B0604020202020204" pitchFamily="34" charset="0"/>
              <a:buChar char="•"/>
            </a:pPr>
            <a:r>
              <a:rPr lang="en-US" sz="2000" dirty="0"/>
              <a:t>Create custom algorithms</a:t>
            </a:r>
          </a:p>
          <a:p>
            <a:pPr>
              <a:buFont typeface="Arial" panose="020B0604020202020204" pitchFamily="34" charset="0"/>
              <a:buChar char="•"/>
            </a:pPr>
            <a:r>
              <a:rPr lang="en-US" sz="2000" dirty="0"/>
              <a:t>PLC and dashboard code generation</a:t>
            </a:r>
            <a:endParaRPr lang="en-US" sz="2000" noProof="0" dirty="0"/>
          </a:p>
        </p:txBody>
      </p:sp>
      <p:pic>
        <p:nvPicPr>
          <p:cNvPr id="26" name="Picture 25">
            <a:extLst>
              <a:ext uri="{FF2B5EF4-FFF2-40B4-BE49-F238E27FC236}">
                <a16:creationId xmlns:a16="http://schemas.microsoft.com/office/drawing/2014/main" id="{299C4566-92BB-DDF9-B161-4DCF91E6A9C6}"/>
              </a:ext>
            </a:extLst>
          </p:cNvPr>
          <p:cNvPicPr>
            <a:picLocks noChangeAspect="1"/>
          </p:cNvPicPr>
          <p:nvPr/>
        </p:nvPicPr>
        <p:blipFill>
          <a:blip r:embed="rId5"/>
          <a:stretch>
            <a:fillRect/>
          </a:stretch>
        </p:blipFill>
        <p:spPr>
          <a:xfrm>
            <a:off x="5166448" y="5486400"/>
            <a:ext cx="4805703" cy="1203165"/>
          </a:xfrm>
          <a:prstGeom prst="rect">
            <a:avLst/>
          </a:prstGeom>
        </p:spPr>
      </p:pic>
    </p:spTree>
    <p:extLst>
      <p:ext uri="{BB962C8B-B14F-4D97-AF65-F5344CB8AC3E}">
        <p14:creationId xmlns:p14="http://schemas.microsoft.com/office/powerpoint/2010/main" val="2735208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51FE0-0177-0F8C-6C9F-52214597AD9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F10320C-3AB7-A5DA-731B-713B6FB4B9CC}"/>
              </a:ext>
            </a:extLst>
          </p:cNvPr>
          <p:cNvSpPr>
            <a:spLocks noGrp="1"/>
          </p:cNvSpPr>
          <p:nvPr>
            <p:ph type="title"/>
          </p:nvPr>
        </p:nvSpPr>
        <p:spPr/>
        <p:txBody>
          <a:bodyPr/>
          <a:lstStyle/>
          <a:p>
            <a:r>
              <a:rPr lang="en-US" dirty="0"/>
              <a:t>TwinCAT Analytics: Overview</a:t>
            </a:r>
          </a:p>
        </p:txBody>
      </p:sp>
      <p:sp>
        <p:nvSpPr>
          <p:cNvPr id="2" name="Textplatzhalter 2">
            <a:extLst>
              <a:ext uri="{FF2B5EF4-FFF2-40B4-BE49-F238E27FC236}">
                <a16:creationId xmlns:a16="http://schemas.microsoft.com/office/drawing/2014/main" id="{1B4E728B-0B08-AE72-2E97-8C6287393441}"/>
              </a:ext>
            </a:extLst>
          </p:cNvPr>
          <p:cNvSpPr>
            <a:spLocks noGrp="1"/>
          </p:cNvSpPr>
          <p:nvPr>
            <p:ph type="body" sz="quarter" idx="15"/>
          </p:nvPr>
        </p:nvSpPr>
        <p:spPr>
          <a:xfrm>
            <a:off x="3" y="1090799"/>
            <a:ext cx="5029197" cy="2513529"/>
          </a:xfrm>
        </p:spPr>
        <p:txBody>
          <a:bodyPr/>
          <a:lstStyle/>
          <a:p>
            <a:pPr>
              <a:buFont typeface="Arial" panose="020B0604020202020204" pitchFamily="34" charset="0"/>
              <a:buChar char="•"/>
            </a:pPr>
            <a:r>
              <a:rPr lang="en-US" noProof="0" dirty="0"/>
              <a:t>Data Acquisition</a:t>
            </a:r>
          </a:p>
          <a:p>
            <a:pPr>
              <a:buFont typeface="Arial" panose="020B0604020202020204" pitchFamily="34" charset="0"/>
              <a:buChar char="•"/>
            </a:pPr>
            <a:r>
              <a:rPr lang="en-US" dirty="0"/>
              <a:t>Remote Connectivity</a:t>
            </a:r>
          </a:p>
          <a:p>
            <a:pPr>
              <a:buFont typeface="Arial" panose="020B0604020202020204" pitchFamily="34" charset="0"/>
              <a:buChar char="•"/>
            </a:pPr>
            <a:r>
              <a:rPr lang="en-US" dirty="0"/>
              <a:t>Engineering Tools, “Scope++”</a:t>
            </a:r>
          </a:p>
          <a:p>
            <a:pPr>
              <a:buFont typeface="Arial" panose="020B0604020202020204" pitchFamily="34" charset="0"/>
              <a:buChar char="•"/>
            </a:pPr>
            <a:r>
              <a:rPr lang="en-US" dirty="0"/>
              <a:t>24/7 Analysis, Dashboards</a:t>
            </a:r>
            <a:endParaRPr lang="en-US" noProof="0" dirty="0"/>
          </a:p>
        </p:txBody>
      </p:sp>
      <p:pic>
        <p:nvPicPr>
          <p:cNvPr id="3" name="Grafik 1">
            <a:extLst>
              <a:ext uri="{FF2B5EF4-FFF2-40B4-BE49-F238E27FC236}">
                <a16:creationId xmlns:a16="http://schemas.microsoft.com/office/drawing/2014/main" id="{6E91411D-4FED-5F05-814A-E95DCEC55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1" y="1091057"/>
            <a:ext cx="8153400" cy="5766943"/>
          </a:xfrm>
          <a:prstGeom prst="rect">
            <a:avLst/>
          </a:prstGeom>
        </p:spPr>
      </p:pic>
      <p:sp>
        <p:nvSpPr>
          <p:cNvPr id="4" name="Rectangle 3">
            <a:extLst>
              <a:ext uri="{FF2B5EF4-FFF2-40B4-BE49-F238E27FC236}">
                <a16:creationId xmlns:a16="http://schemas.microsoft.com/office/drawing/2014/main" id="{B34820BF-80B5-0362-D78E-8C76848F2FFA}"/>
              </a:ext>
            </a:extLst>
          </p:cNvPr>
          <p:cNvSpPr/>
          <p:nvPr/>
        </p:nvSpPr>
        <p:spPr>
          <a:xfrm>
            <a:off x="5676901" y="5486400"/>
            <a:ext cx="6324600" cy="1219200"/>
          </a:xfrm>
          <a:prstGeom prst="rect">
            <a:avLst/>
          </a:prstGeom>
          <a:noFill/>
          <a:ln w="38100">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a:solidFill>
                <a:schemeClr val="bg1"/>
              </a:solidFill>
              <a:latin typeface="Arial" pitchFamily="34" charset="0"/>
              <a:cs typeface="Arial" pitchFamily="34" charset="0"/>
            </a:endParaRPr>
          </a:p>
        </p:txBody>
      </p:sp>
      <p:sp>
        <p:nvSpPr>
          <p:cNvPr id="5" name="Rectangle 4">
            <a:extLst>
              <a:ext uri="{FF2B5EF4-FFF2-40B4-BE49-F238E27FC236}">
                <a16:creationId xmlns:a16="http://schemas.microsoft.com/office/drawing/2014/main" id="{29247018-B77E-6868-7A9D-7A51AE2264DD}"/>
              </a:ext>
            </a:extLst>
          </p:cNvPr>
          <p:cNvSpPr/>
          <p:nvPr/>
        </p:nvSpPr>
        <p:spPr>
          <a:xfrm>
            <a:off x="5676901" y="3859253"/>
            <a:ext cx="6324600" cy="1616244"/>
          </a:xfrm>
          <a:prstGeom prst="rect">
            <a:avLst/>
          </a:prstGeom>
          <a:noFill/>
          <a:ln w="38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a:solidFill>
                <a:schemeClr val="bg1"/>
              </a:solidFill>
              <a:latin typeface="Arial" pitchFamily="34" charset="0"/>
              <a:cs typeface="Arial" pitchFamily="34" charset="0"/>
            </a:endParaRPr>
          </a:p>
        </p:txBody>
      </p:sp>
      <p:sp>
        <p:nvSpPr>
          <p:cNvPr id="6" name="Rectangle 5">
            <a:extLst>
              <a:ext uri="{FF2B5EF4-FFF2-40B4-BE49-F238E27FC236}">
                <a16:creationId xmlns:a16="http://schemas.microsoft.com/office/drawing/2014/main" id="{99036906-226C-5099-0AE4-247B360CD73F}"/>
              </a:ext>
            </a:extLst>
          </p:cNvPr>
          <p:cNvSpPr/>
          <p:nvPr/>
        </p:nvSpPr>
        <p:spPr>
          <a:xfrm>
            <a:off x="5676901" y="2514600"/>
            <a:ext cx="2590800" cy="1333750"/>
          </a:xfrm>
          <a:prstGeom prst="rect">
            <a:avLst/>
          </a:prstGeom>
          <a:noFill/>
          <a:ln w="381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a:solidFill>
                <a:schemeClr val="bg1"/>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DAB6F5C3-93D4-D8F1-E0BC-D902BF74A2C8}"/>
              </a:ext>
            </a:extLst>
          </p:cNvPr>
          <p:cNvSpPr/>
          <p:nvPr/>
        </p:nvSpPr>
        <p:spPr>
          <a:xfrm>
            <a:off x="9867902" y="2514600"/>
            <a:ext cx="2130968" cy="1333750"/>
          </a:xfrm>
          <a:prstGeom prst="rect">
            <a:avLst/>
          </a:prstGeom>
          <a:noFill/>
          <a:ln w="38100">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a:solidFill>
                <a:schemeClr val="bg1"/>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08B279D8-6989-4055-FD56-81979B6F53F3}"/>
              </a:ext>
            </a:extLst>
          </p:cNvPr>
          <p:cNvSpPr/>
          <p:nvPr/>
        </p:nvSpPr>
        <p:spPr>
          <a:xfrm>
            <a:off x="8267701" y="1295400"/>
            <a:ext cx="1600200" cy="2552950"/>
          </a:xfrm>
          <a:prstGeom prst="rect">
            <a:avLst/>
          </a:prstGeom>
          <a:noFill/>
          <a:ln w="508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34000" rIns="234000" rtlCol="0" anchor="ctr"/>
          <a:lstStyle/>
          <a:p>
            <a:pPr marL="0" indent="0" algn="ctr">
              <a:buFont typeface="Wingdings" panose="05000000000000000000" pitchFamily="2" charset="2"/>
              <a:buNone/>
            </a:pPr>
            <a:endParaRPr lang="en-US"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4349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266156870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1_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1.potx" id="{8AC5C9EE-7F7E-4723-A3B4-A991598FCCEB}" vid="{8F3A2A84-3748-4598-A051-E6662C2CA100}"/>
    </a:ext>
  </a:extLst>
</a:theme>
</file>

<file path=ppt/theme/theme3.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ace8db-9ed1-4e2d-9f74-ba66924452b8">
      <Terms xmlns="http://schemas.microsoft.com/office/infopath/2007/PartnerControls"/>
    </lcf76f155ced4ddcb4097134ff3c332f>
    <TaxCatchAll xmlns="1015ecd7-40bb-4eb4-8054-8d1b01dba6f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BA0635D1A512B46933F9153850B6537" ma:contentTypeVersion="12" ma:contentTypeDescription="Create a new document." ma:contentTypeScope="" ma:versionID="2c0d86eb2224a23e1b29fd8f379a2310">
  <xsd:schema xmlns:xsd="http://www.w3.org/2001/XMLSchema" xmlns:xs="http://www.w3.org/2001/XMLSchema" xmlns:p="http://schemas.microsoft.com/office/2006/metadata/properties" xmlns:ns2="f5ace8db-9ed1-4e2d-9f74-ba66924452b8" xmlns:ns3="1015ecd7-40bb-4eb4-8054-8d1b01dba6fa" targetNamespace="http://schemas.microsoft.com/office/2006/metadata/properties" ma:root="true" ma:fieldsID="2bfdaa731c80fa05168c1d108da44f81" ns2:_="" ns3:_="">
    <xsd:import namespace="f5ace8db-9ed1-4e2d-9f74-ba66924452b8"/>
    <xsd:import namespace="1015ecd7-40bb-4eb4-8054-8d1b01dba6f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ace8db-9ed1-4e2d-9f74-ba66924452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0043bf8b-3889-4777-b4fe-3a05b877264f" ma:termSetId="09814cd3-568e-fe90-9814-8d621ff8fb84" ma:anchorId="fba54fb3-c3e1-fe81-a776-ca4b69148c4d" ma:open="true" ma:isKeyword="false">
      <xsd:complexType>
        <xsd:sequence>
          <xsd:element ref="pc:Terms" minOccurs="0" maxOccurs="1"/>
        </xsd:sequence>
      </xsd:complexType>
    </xsd:element>
    <xsd:element name="MediaServiceLocation" ma:index="15" nillable="true" ma:displayName="Location" ma:indexed="true"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15ecd7-40bb-4eb4-8054-8d1b01dba6f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188e995-e147-45d3-9d8e-0145f5266996}" ma:internalName="TaxCatchAll" ma:showField="CatchAllData" ma:web="1015ecd7-40bb-4eb4-8054-8d1b01dba6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E7D4EB-93AC-4AAA-ACC7-D6BB800B4C6C}">
  <ds:schemaRefs>
    <ds:schemaRef ds:uri="http://schemas.microsoft.com/office/2006/metadata/properties"/>
    <ds:schemaRef ds:uri="http://schemas.microsoft.com/office/infopath/2007/PartnerControls"/>
    <ds:schemaRef ds:uri="f5ace8db-9ed1-4e2d-9f74-ba66924452b8"/>
    <ds:schemaRef ds:uri="1015ecd7-40bb-4eb4-8054-8d1b01dba6fa"/>
  </ds:schemaRefs>
</ds:datastoreItem>
</file>

<file path=customXml/itemProps2.xml><?xml version="1.0" encoding="utf-8"?>
<ds:datastoreItem xmlns:ds="http://schemas.openxmlformats.org/officeDocument/2006/customXml" ds:itemID="{398B4E53-4ADD-455B-9525-8DA0EE0770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ace8db-9ed1-4e2d-9f74-ba66924452b8"/>
    <ds:schemaRef ds:uri="1015ecd7-40bb-4eb4-8054-8d1b01dba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073513-3B1B-42F3-8BCD-175A2D1268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Beckhoff_Slide_Master_16x9</Template>
  <TotalTime>0</TotalTime>
  <Words>620</Words>
  <Application>Microsoft Office PowerPoint</Application>
  <PresentationFormat>Widescreen</PresentationFormat>
  <Paragraphs>118</Paragraphs>
  <Slides>8</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Symbol</vt:lpstr>
      <vt:lpstr>Wingdings</vt:lpstr>
      <vt:lpstr>Beckhoff Slide Master</vt:lpstr>
      <vt:lpstr>1_Beckhoff Slide Master</vt:lpstr>
      <vt:lpstr>Engineering Meeting 2024 TwinCAT 3 Analytics</vt:lpstr>
      <vt:lpstr>TwinCAT 3 | Analytics Story</vt:lpstr>
      <vt:lpstr>TwinCAT 3 | Analytics Workflow</vt:lpstr>
      <vt:lpstr>TwinCAT 3 | Analytics Data Acquisition</vt:lpstr>
      <vt:lpstr>TwinCAT 3 | Analytics Storage Provider Updates</vt:lpstr>
      <vt:lpstr>TwinCAT 3 | Analytics Engineering Tools</vt:lpstr>
      <vt:lpstr>TwinCAT Analytics: Overview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3 | Analytics It is a workflow</dc:title>
  <dc:creator>Alina Löffler</dc:creator>
  <cp:lastModifiedBy>Brandon Stiffler</cp:lastModifiedBy>
  <cp:revision>252</cp:revision>
  <cp:lastPrinted>2016-06-28T12:26:43Z</cp:lastPrinted>
  <dcterms:created xsi:type="dcterms:W3CDTF">2019-03-28T08:42:57Z</dcterms:created>
  <dcterms:modified xsi:type="dcterms:W3CDTF">2024-08-20T18:33:08Z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0x010100EBA0635D1A512B46933F9153850B6537</vt:lpwstr>
  </property>
  <property fmtid="{D5CDD505-2E9C-101B-9397-08002B2CF9AE}" pid="3" name="MediaServiceImageTags">
    <vt:lpwstr/>
  </property>
</Properties>
</file>